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4" r:id="rId5"/>
    <p:sldId id="258" r:id="rId6"/>
    <p:sldId id="265" r:id="rId7"/>
    <p:sldId id="260" r:id="rId8"/>
    <p:sldId id="266" r:id="rId9"/>
    <p:sldId id="267" r:id="rId10"/>
    <p:sldId id="259" r:id="rId11"/>
    <p:sldId id="263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00CC"/>
    <a:srgbClr val="3333FF"/>
    <a:srgbClr val="6699FF"/>
    <a:srgbClr val="0099FF"/>
    <a:srgbClr val="00B0F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928694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4" descr="http://luchik.club/wp-content/themes/luchik/img/kids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238125" y="0"/>
            <a:ext cx="8905875" cy="11429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0042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500306"/>
            <a:ext cx="5929354" cy="36687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C:\Users\128\Desktop\Рисунок1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85728"/>
            <a:ext cx="4229100" cy="3152775"/>
          </a:xfrm>
          <a:prstGeom prst="rect">
            <a:avLst/>
          </a:prstGeom>
          <a:noFill/>
        </p:spPr>
      </p:pic>
      <p:pic>
        <p:nvPicPr>
          <p:cNvPr id="9" name="Picture 18" descr="School Book Scheme - canovee national school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8"/>
          <a:stretch>
            <a:fillRect/>
          </a:stretch>
        </p:blipFill>
        <p:spPr bwMode="auto">
          <a:xfrm>
            <a:off x="7358082" y="5572116"/>
            <a:ext cx="1928826" cy="1285884"/>
          </a:xfrm>
          <a:prstGeom prst="rect">
            <a:avLst/>
          </a:prstGeom>
          <a:noFill/>
        </p:spPr>
      </p:pic>
      <p:pic>
        <p:nvPicPr>
          <p:cNvPr id="10" name="Picture 2" descr="http://2kinder.ru/image/data/kids_2-1979px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643446"/>
            <a:ext cx="1428760" cy="211208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8" descr="http://img-fotki.yandex.ru/get/6508/20573769.f/0_82ae5_a174c715_L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143768" y="0"/>
            <a:ext cx="2328684" cy="454821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14290"/>
            <a:ext cx="2214578" cy="207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 descr="C:\Users\128\Desktop\Рисунок3.pn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42852"/>
            <a:ext cx="8240713" cy="1268413"/>
          </a:xfrm>
          <a:prstGeom prst="rect">
            <a:avLst/>
          </a:prstGeom>
          <a:noFill/>
        </p:spPr>
      </p:pic>
      <p:pic>
        <p:nvPicPr>
          <p:cNvPr id="10" name="Picture 18" descr="School Book Scheme - canovee national school"/>
          <p:cNvPicPr>
            <a:picLocks noChangeAspect="1" noChangeArrowheads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8"/>
          <a:stretch>
            <a:fillRect/>
          </a:stretch>
        </p:blipFill>
        <p:spPr bwMode="auto">
          <a:xfrm>
            <a:off x="7215174" y="5429264"/>
            <a:ext cx="1928826" cy="1285884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29125" y="2143116"/>
            <a:ext cx="36433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6390" y="4357694"/>
            <a:ext cx="1587610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18" descr="School Book Scheme - canovee national school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8"/>
          <a:stretch>
            <a:fillRect/>
          </a:stretch>
        </p:blipFill>
        <p:spPr bwMode="auto">
          <a:xfrm>
            <a:off x="7358082" y="5429264"/>
            <a:ext cx="1928826" cy="1285884"/>
          </a:xfrm>
          <a:prstGeom prst="rect">
            <a:avLst/>
          </a:prstGeom>
          <a:noFill/>
        </p:spPr>
      </p:pic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24956" y="3214686"/>
            <a:ext cx="1419044" cy="2585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5" name="Picture 18" descr="School Book Scheme - canovee national school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705" b="78"/>
          <a:stretch>
            <a:fillRect/>
          </a:stretch>
        </p:blipFill>
        <p:spPr bwMode="auto">
          <a:xfrm>
            <a:off x="7286644" y="1071546"/>
            <a:ext cx="1857356" cy="1285884"/>
          </a:xfrm>
          <a:prstGeom prst="rect">
            <a:avLst/>
          </a:prstGeom>
          <a:noFill/>
        </p:spPr>
      </p:pic>
      <p:pic>
        <p:nvPicPr>
          <p:cNvPr id="6" name="Picture 14" descr="Cartoon Books &amp;Tcy;&amp;ycy; &amp;bcy;&amp;iecy;&amp;scy;&amp;iecy;&amp;dcy;&amp;ucy;&amp;jcy; &amp;chcy;&amp;acy;&amp;shchcy;&amp;iecy; &amp;scy; &amp;ncy;&amp;iecy;&amp;jcy;, &amp;Scy;&amp;tcy;&amp;acy;&amp;ncy;&amp;iecy;&amp;shcy;&amp;softcy; &amp;vcy;&amp;chcy;&amp;iecy;&amp;tcy;&amp;vcy;&amp;iecy;&amp;rcy;&amp;ocy; &amp;ucy;&amp;mcy;&amp;ncy;&amp;iecy;&amp;jcy;... &quot; PixelBrush - &amp;Pcy;&amp;ocy;&amp;rcy;&amp;tcy;&amp;acy;&amp;lcy; &amp;ocy; &amp;dcy;&amp;icy;&amp;zcy;&amp;acy;&amp;jcy;&amp;ncy;&amp;iecy;. &amp;Scy;&amp;kcy;&amp;acy;&amp;chcy;&amp;acy;&amp;tcy;&amp;softcy; &amp;fcy;&amp;ocy;&amp;tcy;&amp;ocy;, &amp;kcy;&amp;acy;&amp;rcy;&amp;tcy;&amp;icy;&amp;ncy;&amp;kcy;&amp;icy;, &amp;ocy;&amp;bcy;&amp;ocy;&amp;icy;, &amp;rcy;&amp;icy;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10" y="142852"/>
            <a:ext cx="1214446" cy="1314438"/>
          </a:xfrm>
          <a:prstGeom prst="rect">
            <a:avLst/>
          </a:prstGeom>
          <a:noFill/>
        </p:spPr>
      </p:pic>
      <p:sp>
        <p:nvSpPr>
          <p:cNvPr id="9" name="Горизонтальный свиток 8"/>
          <p:cNvSpPr/>
          <p:nvPr userDrawn="1"/>
        </p:nvSpPr>
        <p:spPr>
          <a:xfrm>
            <a:off x="642910" y="714356"/>
            <a:ext cx="6643734" cy="1214446"/>
          </a:xfrm>
          <a:prstGeom prst="horizontalScroll">
            <a:avLst/>
          </a:prstGeom>
          <a:solidFill>
            <a:srgbClr val="00B0F0"/>
          </a:solidFill>
          <a:ln>
            <a:solidFill>
              <a:srgbClr val="33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C:\Users\128\Desktop\Рисунок4.png"/>
          <p:cNvPicPr>
            <a:picLocks noChangeAspect="1" noChangeArrowheads="1"/>
          </p:cNvPicPr>
          <p:nvPr userDrawn="1"/>
        </p:nvPicPr>
        <p:blipFill>
          <a:blip r:embed="rId4"/>
          <a:srcRect l="3030" t="31670" r="26263"/>
          <a:stretch>
            <a:fillRect/>
          </a:stretch>
        </p:blipFill>
        <p:spPr bwMode="auto">
          <a:xfrm>
            <a:off x="1571604" y="785794"/>
            <a:ext cx="5000660" cy="107890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357430"/>
            <a:ext cx="8329642" cy="1162050"/>
          </a:xfrm>
        </p:spPr>
        <p:txBody>
          <a:bodyPr anchor="b">
            <a:noAutofit/>
          </a:bodyPr>
          <a:lstStyle>
            <a:lvl1pPr algn="l">
              <a:defRPr sz="6000" b="1">
                <a:solidFill>
                  <a:srgbClr val="3333FF"/>
                </a:solidFill>
                <a:latin typeface="Propisi" pitchFamily="2" charset="0"/>
              </a:defRPr>
            </a:lvl1pPr>
          </a:lstStyle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3108" y="42860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18" descr="School Book Scheme - canovee national school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8"/>
          <a:stretch>
            <a:fillRect/>
          </a:stretch>
        </p:blipFill>
        <p:spPr bwMode="auto">
          <a:xfrm>
            <a:off x="7215174" y="5429264"/>
            <a:ext cx="1928826" cy="1285884"/>
          </a:xfrm>
          <a:prstGeom prst="rect">
            <a:avLst/>
          </a:prstGeom>
          <a:noFill/>
        </p:spPr>
      </p:pic>
      <p:pic>
        <p:nvPicPr>
          <p:cNvPr id="8" name="Picture 4" descr="http://0.static.wix.com/media/70804c_0c9a9218f8e4e9377a6b7153961a2bf6.png_51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47201" y="3714752"/>
            <a:ext cx="1696799" cy="2018263"/>
          </a:xfrm>
          <a:prstGeom prst="rect">
            <a:avLst/>
          </a:prstGeom>
          <a:noFill/>
        </p:spPr>
      </p:pic>
      <p:pic>
        <p:nvPicPr>
          <p:cNvPr id="6147" name="Picture 3" descr="C:\Users\128\Desktop\Рисунок5.png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142852"/>
            <a:ext cx="8710613" cy="119538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39000" r="-5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rgbClr val="00B0F0"/>
              </a:gs>
              <a:gs pos="71000">
                <a:srgbClr val="00B0F0">
                  <a:alpha val="72000"/>
                </a:srgb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214282" y="214290"/>
            <a:ext cx="8786874" cy="6500858"/>
          </a:xfrm>
          <a:prstGeom prst="roundRect">
            <a:avLst/>
          </a:prstGeom>
          <a:blipFill dpi="0" rotWithShape="1">
            <a:blip r:embed="rId13"/>
            <a:srcRect/>
            <a:stretch>
              <a:fillRect r="-5000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Нижний колонтитул 4"/>
          <p:cNvSpPr txBox="1">
            <a:spLocks/>
          </p:cNvSpPr>
          <p:nvPr userDrawn="1"/>
        </p:nvSpPr>
        <p:spPr>
          <a:xfrm>
            <a:off x="5429256" y="6492875"/>
            <a:ext cx="285752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Шаблон презентации: </a:t>
            </a:r>
            <a:r>
              <a:rPr kumimoji="0" lang="ru-RU" sz="1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Лазовская</a:t>
            </a:r>
            <a:r>
              <a:rPr kumimoji="0" lang="ru-RU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С.В.</a:t>
            </a:r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214422"/>
            <a:ext cx="7772400" cy="1470025"/>
          </a:xfrm>
        </p:spPr>
        <p:txBody>
          <a:bodyPr/>
          <a:lstStyle/>
          <a:p>
            <a:r>
              <a:rPr lang="ru-RU" dirty="0" smtClean="0">
                <a:solidFill>
                  <a:srgbClr val="0000CC"/>
                </a:solidFill>
                <a:latin typeface="Monotype Corsiva" pitchFamily="66" charset="0"/>
              </a:rPr>
              <a:t>РЕЧЕВАЯ    АЗБУКА  </a:t>
            </a:r>
            <a:br>
              <a:rPr lang="ru-RU" dirty="0" smtClean="0">
                <a:solidFill>
                  <a:srgbClr val="0000CC"/>
                </a:solidFill>
                <a:latin typeface="Monotype Corsiva" pitchFamily="66" charset="0"/>
              </a:rPr>
            </a:br>
            <a:r>
              <a:rPr lang="ru-RU" dirty="0" smtClean="0">
                <a:solidFill>
                  <a:srgbClr val="0000CC"/>
                </a:solidFill>
                <a:latin typeface="Monotype Corsiva" pitchFamily="66" charset="0"/>
              </a:rPr>
              <a:t>для родителей</a:t>
            </a:r>
            <a:endParaRPr lang="ru-RU" dirty="0">
              <a:solidFill>
                <a:srgbClr val="0000CC"/>
              </a:solidFill>
              <a:latin typeface="Monotype Corsiva" pitchFamily="66" charset="0"/>
            </a:endParaRPr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14546" y="2786058"/>
            <a:ext cx="4429156" cy="295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5286380" y="6429396"/>
            <a:ext cx="2357454" cy="285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142976" y="6000768"/>
            <a:ext cx="703949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Подготовила учитель-логопед высшей категории Кулагина Нина Степановна</a:t>
            </a:r>
            <a:endParaRPr lang="ru-RU" sz="1600" i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714348" y="2143116"/>
            <a:ext cx="6615130" cy="3500462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не отклонение, а индивидуальная особенность человека, заложенная во внутриутробном периоде, и не приемлет переучивания. Это может привести к возникновению неврозов и заиканию.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леворуких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людей часто встречаются очень талантливые, одаренные люди.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 txBox="1">
            <a:spLocks/>
          </p:cNvSpPr>
          <p:nvPr/>
        </p:nvSpPr>
        <p:spPr>
          <a:xfrm>
            <a:off x="2571736" y="500042"/>
            <a:ext cx="4857784" cy="7858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lvl="0" algn="ctr">
              <a:spcBef>
                <a:spcPct val="0"/>
              </a:spcBef>
            </a:pPr>
            <a:r>
              <a:rPr lang="ru-RU" sz="4400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Леворукость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3"/>
          <p:cNvSpPr txBox="1">
            <a:spLocks/>
          </p:cNvSpPr>
          <p:nvPr/>
        </p:nvSpPr>
        <p:spPr>
          <a:xfrm>
            <a:off x="1428728" y="857232"/>
            <a:ext cx="5143536" cy="928694"/>
          </a:xfrm>
          <a:prstGeom prst="rect">
            <a:avLst/>
          </a:prstGeom>
          <a:solidFill>
            <a:srgbClr val="6699FF"/>
          </a:solidFill>
        </p:spPr>
        <p:txBody>
          <a:bodyPr/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Мелкая моторика 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071678"/>
            <a:ext cx="664373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 обычно называют движения кистей и пальцев рук. Чем лучше развиты пальчики, тем лучше развита речь. Поэтому стремитесь к развитию мышц руки малыша. Пусть сначала это будет массаж пальчиков, игра типа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Сорока-белобока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…», затем игры с мелкими предметами под вашим контролем, шнуровки, лепка, застегивание пуговиц и т.д. </a:t>
            </a:r>
            <a:r>
              <a:rPr lang="ru-RU" sz="280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Готовим руку ребенка к письму!</a:t>
            </a:r>
            <a:endParaRPr lang="ru-RU" sz="28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im5-tub-ru.yandex.net/i?id=268101918-51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3929066"/>
            <a:ext cx="2357454" cy="16759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2000240"/>
            <a:ext cx="592935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Иллюстрации в детских книгах, соответствующих возрасту ребенка, - прекрасное пособие для развития речи ребенка. Рассматривайте иллюстрации, говорите о том. что или кто изображен на них, пусть малыш отвечает на вопросы: где? кто? какой? что делает? какого цвета? какой формы? ставьте вопросы с предлогами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за, под, над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др.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3"/>
          <p:cNvSpPr txBox="1">
            <a:spLocks/>
          </p:cNvSpPr>
          <p:nvPr/>
        </p:nvSpPr>
        <p:spPr>
          <a:xfrm>
            <a:off x="857224" y="857232"/>
            <a:ext cx="6429420" cy="928694"/>
          </a:xfrm>
          <a:prstGeom prst="rect">
            <a:avLst/>
          </a:prstGeom>
          <a:solidFill>
            <a:srgbClr val="6699FF"/>
          </a:solidFill>
        </p:spPr>
        <p:txBody>
          <a:bodyPr/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Книга – лучший друг </a:t>
            </a:r>
            <a:endParaRPr lang="ru-RU" sz="4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http://im2-tub-ru.yandex.net/i?id=353329693-5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4143380"/>
            <a:ext cx="2286016" cy="1714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6215106" cy="542928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Главные составляющие красивой речи: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четкость, внятность, умеренный темп и громкость, богатство словарного запаса и  интонационная выразительность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Picture 2" descr="http://im0-tub-ru.yandex.net/i?id=41317615-51-72&amp;n=2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72198" y="3357562"/>
            <a:ext cx="2764637" cy="22660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28596" y="1643050"/>
            <a:ext cx="7043758" cy="47149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Вот к чему нужно стремиться в развитии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ребенка.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тремимся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норме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Присмотритесь к малышу. Отличается ли он от сверстников?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Занимайтесь и играйте с ним.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Однако, 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перегружайте его информацией,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слишком не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ускоряйте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развитие.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Пока ребенок не овладел родным языком, рано изучать иностранный язык.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Общайтесь и играйте со своим ребенком, старайтесь быть ему другом, не давите своим авторитетом. 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4414" y="357166"/>
            <a:ext cx="6429420" cy="1143008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4400" b="0" dirty="0" smtClean="0"/>
              <a:t>«Золотая серединка» </a:t>
            </a:r>
            <a:endParaRPr lang="ru-RU" sz="4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357166"/>
            <a:ext cx="7358114" cy="2000264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rgbClr val="002060"/>
                </a:solidFill>
              </a:rPr>
              <a:t> </a:t>
            </a:r>
            <a:r>
              <a:rPr lang="ru-RU" b="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Речь – показатель </a:t>
            </a:r>
            <a:br>
              <a:rPr lang="ru-RU" b="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b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ребенка</a:t>
            </a:r>
            <a:r>
              <a:rPr lang="ru-RU" b="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ru-RU" b="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Мышление </a:t>
            </a:r>
            <a:r>
              <a:rPr lang="ru-RU" b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и  речь </a:t>
            </a:r>
            <a:r>
              <a:rPr lang="ru-RU" b="0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едины.</a:t>
            </a:r>
            <a:endParaRPr lang="ru-RU" b="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214554"/>
            <a:ext cx="692948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мственное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развитие неотделимо от речевого, поэтому, занимаясь  с ребенком, нужно развивать все психические процессы: восприятие, внимание,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память, воображение, </a:t>
            </a: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мышление и речь.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http://im6-tub-ru.yandex.net/i?id=541861487-66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4429132"/>
            <a:ext cx="2786083" cy="1857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1000108"/>
            <a:ext cx="7358114" cy="1362075"/>
          </a:xfrm>
        </p:spPr>
        <p:txBody>
          <a:bodyPr>
            <a:normAutofit fontScale="90000"/>
          </a:bodyPr>
          <a:lstStyle/>
          <a:p>
            <a:pPr algn="r"/>
            <a:r>
              <a:rPr lang="ru-RU" b="0" dirty="0" smtClean="0">
                <a:solidFill>
                  <a:srgbClr val="0070C0"/>
                </a:solidFill>
              </a:rPr>
              <a:t> </a:t>
            </a:r>
            <a:r>
              <a:rPr lang="ru-RU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«Хорошо устроенный мозг лучше, чем хорошо наполненный» </a:t>
            </a:r>
            <a:br>
              <a:rPr lang="ru-RU" b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42910" y="3429000"/>
            <a:ext cx="75724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Информация, которая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сообщаться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ребенку, должна соответствовать его возрасту и способностям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Учим не только запоминать, учим ребенка думать! 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072066" y="2714620"/>
            <a:ext cx="25664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3366FF"/>
                </a:solidFill>
                <a:latin typeface="Times New Roman" pitchFamily="18" charset="0"/>
                <a:cs typeface="Times New Roman" pitchFamily="18" charset="0"/>
              </a:rPr>
              <a:t>М. Монтень</a:t>
            </a:r>
            <a:endParaRPr lang="ru-RU" sz="3600" dirty="0">
              <a:solidFill>
                <a:srgbClr val="3366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28596" y="1643050"/>
            <a:ext cx="7043758" cy="4857784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 нарушения звукопроизношения </a:t>
            </a:r>
          </a:p>
          <a:p>
            <a:pPr algn="just"/>
            <a:r>
              <a:rPr lang="ru-RU" sz="2800" dirty="0" smtClean="0"/>
              <a:t>а)(ФНР)       б)(</a:t>
            </a:r>
            <a:r>
              <a:rPr lang="ru-RU" sz="2800" dirty="0" err="1" smtClean="0"/>
              <a:t>дислалия</a:t>
            </a:r>
            <a:r>
              <a:rPr lang="ru-RU" sz="2800" dirty="0" smtClean="0"/>
              <a:t>, дизартрия)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 нарушения фонематического (речевого) слуха а)(ФФНР)        б)(</a:t>
            </a:r>
            <a:r>
              <a:rPr lang="ru-RU" sz="2800" dirty="0" err="1" smtClean="0"/>
              <a:t>дислалия</a:t>
            </a:r>
            <a:r>
              <a:rPr lang="ru-RU" sz="2800" dirty="0" smtClean="0"/>
              <a:t>, дизартрия)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 общее недоразвитие речи часто встречается у тех детей, которые заговорили поздно: слова – после 2 лет, фраза – после 3 лет. Можно говорить об ОНР, когда у ребенка недоразвитие всех  компонентов речи: нарушение звукопроизношения, ограничение словарного запаса, плохо развит фонематический слух, нарушен грамматический строй речи.  </a:t>
            </a:r>
          </a:p>
          <a:p>
            <a:pPr algn="just"/>
            <a:r>
              <a:rPr lang="ru-RU" sz="2800" dirty="0" smtClean="0"/>
              <a:t>а)(ОНР </a:t>
            </a:r>
            <a:r>
              <a:rPr lang="en-US" sz="2800" dirty="0" smtClean="0"/>
              <a:t>I, II, III, IV </a:t>
            </a:r>
            <a:r>
              <a:rPr lang="ru-RU" sz="2800" dirty="0" smtClean="0"/>
              <a:t>уровень речевого развития) </a:t>
            </a:r>
          </a:p>
          <a:p>
            <a:pPr algn="just"/>
            <a:r>
              <a:rPr lang="ru-RU" sz="2800" dirty="0" smtClean="0"/>
              <a:t>б) алалия, дизартрия, </a:t>
            </a:r>
            <a:r>
              <a:rPr lang="ru-RU" sz="2800" dirty="0" err="1" smtClean="0"/>
              <a:t>ринолалия</a:t>
            </a:r>
            <a:r>
              <a:rPr lang="ru-RU" sz="2800" dirty="0" smtClean="0"/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4414" y="500042"/>
            <a:ext cx="6643734" cy="928694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4400" b="0" dirty="0" smtClean="0"/>
              <a:t>Нарушения речи </a:t>
            </a:r>
            <a:endParaRPr lang="ru-RU" sz="4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/>
          <a:lstStyle/>
          <a:p>
            <a:r>
              <a:rPr lang="ru-RU" dirty="0" err="1" smtClean="0">
                <a:solidFill>
                  <a:srgbClr val="3333FF"/>
                </a:solidFill>
                <a:latin typeface="Constantia" pitchFamily="18" charset="0"/>
              </a:rPr>
              <a:t>ГИПЕРактивный</a:t>
            </a:r>
            <a:r>
              <a:rPr lang="ru-RU" dirty="0" smtClean="0">
                <a:solidFill>
                  <a:srgbClr val="3333FF"/>
                </a:solidFill>
                <a:latin typeface="Constantia" pitchFamily="18" charset="0"/>
              </a:rPr>
              <a:t>   ребёнок</a:t>
            </a:r>
            <a:endParaRPr lang="ru-RU" dirty="0">
              <a:solidFill>
                <a:srgbClr val="3333FF"/>
              </a:solidFill>
              <a:latin typeface="Constantia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857224" y="1714488"/>
            <a:ext cx="6643734" cy="395128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СДВГ – синдром дефицита внимания и гиперактивности у детей.</a:t>
            </a:r>
          </a:p>
          <a:p>
            <a:pPr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Режим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очень важен для маленького ребенка, особенно гиперактивного. Постоянное перевозбуждение нервной системы, недостаточный сон приводят к переутомлению, перенапряжению, что, в свою очередь, может вызвать заикание и другие речевые расстройства.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928670"/>
            <a:ext cx="7358114" cy="1362075"/>
          </a:xfrm>
        </p:spPr>
        <p:txBody>
          <a:bodyPr>
            <a:normAutofit/>
          </a:bodyPr>
          <a:lstStyle/>
          <a:p>
            <a:pPr algn="ctr"/>
            <a:r>
              <a:rPr lang="ru-RU" b="0" dirty="0" smtClean="0">
                <a:solidFill>
                  <a:srgbClr val="0070C0"/>
                </a:solidFill>
              </a:rPr>
              <a:t> </a:t>
            </a:r>
            <a:r>
              <a:rPr lang="ru-RU" sz="3600" b="0" dirty="0" smtClean="0">
                <a:solidFill>
                  <a:srgbClr val="0070C0"/>
                </a:solidFill>
                <a:latin typeface="Constantia" pitchFamily="18" charset="0"/>
              </a:rPr>
              <a:t>своевременная    помощь</a:t>
            </a:r>
            <a:endParaRPr lang="ru-RU" sz="3600" b="0" dirty="0">
              <a:solidFill>
                <a:srgbClr val="0070C0"/>
              </a:solidFill>
              <a:latin typeface="Constantia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1857364"/>
            <a:ext cx="68580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Только комплексное воздействие всех специалистов (логопед, врачи-специалисты, воспитатели, родители) поможет качественно улучшить или исправить сложные речевые нарушения – заикание, 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алалию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ОНР, </a:t>
            </a:r>
          </a:p>
          <a:p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ринолалию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 дизартрию.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http://im8-tub-ru.yandex.net/i?id=529648072-08-72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4429132"/>
            <a:ext cx="2714644" cy="1809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00034" y="2643182"/>
            <a:ext cx="7043758" cy="2928958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домашние игры и занятия сближают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дыхательная гимнастика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артикуляционная гимнастика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развитие мелкой моторики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развитие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графомоторики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1538" y="571480"/>
            <a:ext cx="6643734" cy="1500198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ru-RU" sz="4400" b="0" dirty="0" smtClean="0"/>
              <a:t>Наш ребёнок – наша ответственность </a:t>
            </a:r>
            <a:endParaRPr lang="ru-RU" sz="4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551</Words>
  <PresentationFormat>Экран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РЕЧЕВАЯ    АЗБУКА   для родителей</vt:lpstr>
      <vt:lpstr>Главные составляющие красивой речи:  четкость, внятность, умеренный темп и громкость, богатство словарного запаса и  интонационная выразительность.  </vt:lpstr>
      <vt:lpstr> «Золотая серединка» </vt:lpstr>
      <vt:lpstr> Речь – показатель  развития    ребенка,  Мышление  и  речь - едины.</vt:lpstr>
      <vt:lpstr> «Хорошо устроенный мозг лучше, чем хорошо наполненный»  </vt:lpstr>
      <vt:lpstr>Нарушения речи </vt:lpstr>
      <vt:lpstr>ГИПЕРактивный   ребёнок</vt:lpstr>
      <vt:lpstr> своевременная    помощь</vt:lpstr>
      <vt:lpstr>Наш ребёнок – наша ответственность 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128</dc:creator>
  <cp:lastModifiedBy>user</cp:lastModifiedBy>
  <cp:revision>34</cp:revision>
  <dcterms:created xsi:type="dcterms:W3CDTF">2015-01-07T15:36:00Z</dcterms:created>
  <dcterms:modified xsi:type="dcterms:W3CDTF">2002-01-01T12:02:44Z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558636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D5.0.3</vt:lpwstr>
  </property>
</Properties>
</file>