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573016"/>
            <a:ext cx="6400800" cy="982960"/>
          </a:xfrm>
        </p:spPr>
        <p:txBody>
          <a:bodyPr>
            <a:normAutofit/>
          </a:bodyPr>
          <a:lstStyle/>
          <a:p>
            <a:pPr algn="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Учителя-логопеды:</a:t>
            </a:r>
          </a:p>
          <a:p>
            <a:pPr algn="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Кулагина Н.С.,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Рачеева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 О.С.</a:t>
            </a:r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2048" y="1052736"/>
            <a:ext cx="8204448" cy="283817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Консультация для педагогов: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</a:b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 «Создание благоприятных условий для детей с ОВЗ и гармоничной работы специалистов и воспитателей ДОУ».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642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Взаимосвязь в работе учителя-логопеда и воспитателя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42918"/>
            <a:ext cx="8463884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endParaRPr lang="ru-RU" sz="4000" dirty="0" smtClean="0"/>
          </a:p>
          <a:p>
            <a:pPr algn="just">
              <a:buNone/>
            </a:pPr>
            <a:r>
              <a:rPr lang="ru-RU" sz="2400" dirty="0" smtClean="0"/>
              <a:t>		</a:t>
            </a:r>
          </a:p>
          <a:p>
            <a:pPr algn="just">
              <a:buNone/>
            </a:pPr>
            <a:r>
              <a:rPr lang="ru-RU" sz="2400" dirty="0" smtClean="0"/>
              <a:t>		Взаимосвязь между воспитателем и учителем-логопедом осуществляется через тетрадь вечерних логопедических занятий воспитателя. Задания, которые определяет учитель-логопед для закрепления, могут быть записаны по следующим графам.</a:t>
            </a:r>
          </a:p>
          <a:p>
            <a:pPr lvl="0"/>
            <a:r>
              <a:rPr lang="ru-RU" sz="2400" b="1" dirty="0" smtClean="0"/>
              <a:t>Звукопроизношение</a:t>
            </a:r>
            <a:endParaRPr lang="ru-RU" sz="2400" dirty="0" smtClean="0"/>
          </a:p>
          <a:p>
            <a:pPr lvl="0"/>
            <a:r>
              <a:rPr lang="ru-RU" sz="2400" b="1" dirty="0" smtClean="0"/>
              <a:t>Словарная работа</a:t>
            </a:r>
            <a:endParaRPr lang="ru-RU" sz="2400" dirty="0" smtClean="0"/>
          </a:p>
          <a:p>
            <a:pPr lvl="0"/>
            <a:r>
              <a:rPr lang="ru-RU" sz="2400" b="1" dirty="0" smtClean="0"/>
              <a:t>Грамматические формы</a:t>
            </a:r>
            <a:endParaRPr lang="ru-RU" sz="2400" dirty="0" smtClean="0"/>
          </a:p>
          <a:p>
            <a:pPr lvl="0"/>
            <a:r>
              <a:rPr lang="ru-RU" sz="2400" b="1" dirty="0" smtClean="0"/>
              <a:t>Обучение грамоте</a:t>
            </a:r>
            <a:endParaRPr lang="ru-RU" sz="2400" dirty="0" smtClean="0"/>
          </a:p>
          <a:p>
            <a:pPr lvl="0"/>
            <a:r>
              <a:rPr lang="ru-RU" sz="2400" b="1" dirty="0" smtClean="0"/>
              <a:t>Связная речь и др.</a:t>
            </a:r>
            <a:endParaRPr lang="ru-RU" sz="2400" dirty="0" smtClean="0"/>
          </a:p>
          <a:p>
            <a:pPr algn="just">
              <a:buNone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642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Взаимосвязь в работе учителя-логопеда и воспитателя (педагогов)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286808" cy="535785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endParaRPr lang="ru-RU" sz="4000" dirty="0" smtClean="0"/>
          </a:p>
          <a:p>
            <a:pPr algn="just">
              <a:buNone/>
            </a:pPr>
            <a:r>
              <a:rPr lang="ru-RU" sz="2400" dirty="0" smtClean="0"/>
              <a:t>		</a:t>
            </a:r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Формы взаимодействия специалистов ДОУ;</a:t>
            </a:r>
          </a:p>
          <a:p>
            <a:pPr lvl="0">
              <a:buFont typeface="Wingdings" pitchFamily="2" charset="2"/>
              <a:buChar char="v"/>
            </a:pPr>
            <a:endParaRPr lang="ru-RU" sz="6000" dirty="0" smtClean="0"/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Создание коррекционно-развивающей среды;</a:t>
            </a:r>
          </a:p>
          <a:p>
            <a:pPr lvl="0">
              <a:buFont typeface="Wingdings" pitchFamily="2" charset="2"/>
              <a:buChar char="v"/>
            </a:pPr>
            <a:endParaRPr lang="ru-RU" sz="6000" dirty="0" smtClean="0"/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Работа над звукопроизношением;</a:t>
            </a:r>
          </a:p>
          <a:p>
            <a:pPr lvl="0">
              <a:buFont typeface="Wingdings" pitchFamily="2" charset="2"/>
              <a:buChar char="v"/>
            </a:pPr>
            <a:endParaRPr lang="ru-RU" sz="6000" dirty="0" smtClean="0"/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Логопедические пятиминутки;</a:t>
            </a:r>
          </a:p>
          <a:p>
            <a:pPr lvl="0">
              <a:buFont typeface="Wingdings" pitchFamily="2" charset="2"/>
              <a:buChar char="v"/>
            </a:pPr>
            <a:endParaRPr lang="ru-RU" sz="6000" dirty="0" smtClean="0"/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Групповые и подгрупповые занятия;</a:t>
            </a:r>
          </a:p>
          <a:p>
            <a:pPr lvl="0">
              <a:buFont typeface="Wingdings" pitchFamily="2" charset="2"/>
              <a:buChar char="v"/>
            </a:pPr>
            <a:endParaRPr lang="ru-RU" sz="6000" dirty="0" smtClean="0"/>
          </a:p>
          <a:p>
            <a:pPr lvl="0">
              <a:buFont typeface="Wingdings" pitchFamily="2" charset="2"/>
              <a:buChar char="v"/>
            </a:pPr>
            <a:r>
              <a:rPr lang="ru-RU" sz="6000" dirty="0" smtClean="0"/>
              <a:t>Наблюдение за работой воспитателя, анализ эффективности методов. </a:t>
            </a:r>
          </a:p>
          <a:p>
            <a:pPr algn="ctr">
              <a:buNone/>
            </a:pPr>
            <a:endParaRPr lang="ru-RU" sz="4500" dirty="0" smtClean="0"/>
          </a:p>
          <a:p>
            <a:pPr algn="ctr">
              <a:buNone/>
            </a:pPr>
            <a:endParaRPr lang="ru-RU" sz="4500" dirty="0" smtClean="0"/>
          </a:p>
          <a:p>
            <a:pPr algn="ctr">
              <a:buNone/>
            </a:pPr>
            <a:r>
              <a:rPr lang="ru-RU" sz="4500" dirty="0" smtClean="0"/>
              <a:t>Только такая тесная взаимосвязь в работе учителя-логопеда и воспитателей позволяет добиваться положительных результатов в коррекции речи дошкольников.</a:t>
            </a:r>
          </a:p>
          <a:p>
            <a:pPr lvl="0" algn="just">
              <a:buFont typeface="Wingdings" pitchFamily="2" charset="2"/>
              <a:buChar char="v"/>
            </a:pPr>
            <a:endParaRPr lang="ru-RU" sz="6000" dirty="0" smtClean="0"/>
          </a:p>
          <a:p>
            <a:pPr lvl="0" algn="just">
              <a:buFont typeface="Wingdings" pitchFamily="2" charset="2"/>
              <a:buChar char="v"/>
            </a:pPr>
            <a:endParaRPr lang="ru-RU" sz="5500" dirty="0" smtClean="0"/>
          </a:p>
          <a:p>
            <a:pPr algn="just">
              <a:buNone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573016"/>
            <a:ext cx="6400800" cy="982960"/>
          </a:xfrm>
        </p:spPr>
        <p:txBody>
          <a:bodyPr>
            <a:normAutofit/>
          </a:bodyPr>
          <a:lstStyle/>
          <a:p>
            <a:pPr algn="r"/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2048" y="1052736"/>
            <a:ext cx="8204448" cy="2838177"/>
          </a:xfrm>
        </p:spPr>
        <p:txBody>
          <a:bodyPr>
            <a:noAutofit/>
          </a:bodyPr>
          <a:lstStyle/>
          <a:p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haroni" pitchFamily="2" charset="-79"/>
            </a:endParaRPr>
          </a:p>
        </p:txBody>
      </p:sp>
      <p:pic>
        <p:nvPicPr>
          <p:cNvPr id="6" name="Рисунок 5" descr="vfbg0f.jpg"/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714348" y="428604"/>
            <a:ext cx="7858180" cy="5893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509120"/>
            <a:ext cx="8435280" cy="19202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		Только при тесном сотрудничестве и единстве требований педагогов возможно преодоление имеющихся у детей нарушений речевого развития.</a:t>
            </a:r>
            <a:endParaRPr lang="ru-RU" dirty="0"/>
          </a:p>
        </p:txBody>
      </p:sp>
      <p:pic>
        <p:nvPicPr>
          <p:cNvPr id="4" name="Рисунок 3" descr="partner-1.pn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2143108" y="785794"/>
            <a:ext cx="5119694" cy="3723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509120"/>
            <a:ext cx="8435280" cy="19202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pic>
        <p:nvPicPr>
          <p:cNvPr id="5" name="Рисунок 4" descr="1_73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tretch>
            <a:fillRect/>
          </a:stretch>
        </p:blipFill>
        <p:spPr>
          <a:xfrm>
            <a:off x="1000100" y="0"/>
            <a:ext cx="721523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Психолого-медико-педагогическое</a:t>
            </a:r>
            <a:r>
              <a:rPr lang="ru-RU" sz="3600" b="1" dirty="0" smtClean="0"/>
              <a:t> сопровождение </a:t>
            </a:r>
            <a:r>
              <a:rPr lang="ru-RU" sz="3600" b="1" dirty="0" err="1" smtClean="0"/>
              <a:t>ребенека</a:t>
            </a:r>
            <a:r>
              <a:rPr lang="ru-RU" sz="3600" b="1" dirty="0" smtClean="0"/>
              <a:t> в ДОУ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06760" cy="54006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ctr">
              <a:buNone/>
            </a:pPr>
            <a:r>
              <a:rPr lang="ru-RU" sz="3800" dirty="0" smtClean="0"/>
              <a:t>		Деятельность </a:t>
            </a:r>
            <a:r>
              <a:rPr lang="ru-RU" sz="3800" dirty="0" err="1" smtClean="0"/>
              <a:t>ПМПк</a:t>
            </a:r>
            <a:r>
              <a:rPr lang="ru-RU" sz="3800" dirty="0" smtClean="0"/>
              <a:t> будет заключаться в следующем: изучение особенностей развития детей с ОВЗ и их особых потребностей, составление индивидуальных образовательных программ, разработка форм сопровождения. </a:t>
            </a:r>
          </a:p>
          <a:p>
            <a:pPr algn="just">
              <a:buNone/>
            </a:pPr>
            <a:endParaRPr lang="ru-RU" sz="3800" dirty="0" smtClean="0"/>
          </a:p>
          <a:p>
            <a:pPr algn="just">
              <a:buNone/>
            </a:pPr>
            <a:endParaRPr lang="ru-RU" sz="3800" dirty="0" smtClean="0"/>
          </a:p>
          <a:p>
            <a:pPr algn="just">
              <a:buFont typeface="Courier New" pitchFamily="49" charset="0"/>
              <a:buChar char="o"/>
            </a:pPr>
            <a:r>
              <a:rPr lang="ru-RU" sz="3800" dirty="0" smtClean="0"/>
              <a:t>	</a:t>
            </a:r>
            <a:r>
              <a:rPr lang="ru-RU" sz="3300" dirty="0" smtClean="0"/>
              <a:t>Необходима постоянная корректировка приемов и методов обучения и воспитания.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3300" dirty="0" smtClean="0"/>
              <a:t>	Группой сопровождения должен инициироваться пересмотр учебной программы, с учетом оценки состояния ребенка и динамики его развития. В результате создается адаптированный ее вариант для детей с ОВЗ.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3300" dirty="0" smtClean="0"/>
              <a:t>	Необходимо регулярное проведение коррекционно-развивающих занятий, нацеленных на повышение мотивации, развитие познавательной деятельности, памяти и мышления, познание своих личностных характеристик. 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3300" dirty="0" smtClean="0"/>
              <a:t>	Одна из необходимых форм работы - работа с семьей ребенка-инвалида/ ребенка с ОВЗ. Основной целью ее является организация помощи родителям в процессе усвоения практических знаний и умений, необходимых при воспитании и обучении детей с ОВЗ. </a:t>
            </a:r>
            <a:endParaRPr lang="ru-RU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922114"/>
          </a:xfrm>
        </p:spPr>
        <p:txBody>
          <a:bodyPr>
            <a:noAutofit/>
          </a:bodyPr>
          <a:lstStyle/>
          <a:p>
            <a:r>
              <a:rPr lang="ru-RU" sz="3000" b="1" dirty="0" smtClean="0"/>
              <a:t>Дети с ОВЗ и инвалиды: различие понятий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06760" cy="540060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4000" dirty="0" smtClean="0"/>
          </a:p>
          <a:p>
            <a:pPr algn="just">
              <a:buNone/>
            </a:pPr>
            <a:r>
              <a:rPr lang="ru-RU" sz="4000" dirty="0" smtClean="0"/>
              <a:t>		</a:t>
            </a:r>
            <a:r>
              <a:rPr lang="ru-RU" sz="4000" i="1" dirty="0" smtClean="0"/>
              <a:t>В законе «Об образовании представлена только категория детей с ограниченными возможностями здоровья, что, как считают эксперты, ограничивает права инвалидов, не всегда попадающих в категорию ОВЗ. Именно поэтому отдельные специалисты настаивают на внесении изменений в законодательную базу и разделении спорных понятий. Предложен следующий вариант разграничения понятий:</a:t>
            </a:r>
          </a:p>
          <a:p>
            <a:pPr algn="just">
              <a:buNone/>
            </a:pPr>
            <a:endParaRPr lang="ru-RU" sz="4200" dirty="0" smtClean="0"/>
          </a:p>
          <a:p>
            <a:pPr algn="just">
              <a:buNone/>
            </a:pPr>
            <a:r>
              <a:rPr lang="ru-RU" sz="4200" dirty="0" smtClean="0"/>
              <a:t>		</a:t>
            </a:r>
            <a:r>
              <a:rPr lang="ru-RU" sz="4200" b="1" dirty="0" smtClean="0"/>
              <a:t>Ребенок с ОВЗ </a:t>
            </a:r>
            <a:r>
              <a:rPr lang="ru-RU" sz="4200" dirty="0" smtClean="0"/>
              <a:t>— </a:t>
            </a:r>
            <a:r>
              <a:rPr lang="ru-RU" sz="4200" dirty="0" err="1" smtClean="0"/>
              <a:t>физлицо</a:t>
            </a:r>
            <a:r>
              <a:rPr lang="ru-RU" sz="4200" dirty="0" smtClean="0"/>
              <a:t> с недостатками психологического и (или) физического развития, которые препятствуют ему в получении образования без особых условий. </a:t>
            </a:r>
          </a:p>
          <a:p>
            <a:pPr algn="just">
              <a:buNone/>
            </a:pPr>
            <a:r>
              <a:rPr lang="ru-RU" sz="4200" dirty="0" smtClean="0"/>
              <a:t> </a:t>
            </a:r>
          </a:p>
          <a:p>
            <a:pPr algn="just">
              <a:buNone/>
            </a:pPr>
            <a:r>
              <a:rPr lang="ru-RU" sz="4200" dirty="0" smtClean="0"/>
              <a:t>		</a:t>
            </a:r>
            <a:r>
              <a:rPr lang="ru-RU" sz="4200" b="1" dirty="0" smtClean="0"/>
              <a:t>Ребенок-инвалид</a:t>
            </a:r>
            <a:r>
              <a:rPr lang="ru-RU" sz="4200" dirty="0" smtClean="0"/>
              <a:t> — </a:t>
            </a:r>
            <a:r>
              <a:rPr lang="ru-RU" sz="4200" dirty="0" err="1" smtClean="0"/>
              <a:t>физлицо</a:t>
            </a:r>
            <a:r>
              <a:rPr lang="ru-RU" sz="4200" dirty="0" smtClean="0"/>
              <a:t> возрастом до 18 лет со стойким расстройством функций организма, спровоцированных последствиями травм, заболеваниями или врожденными дефектами, приводящими к ограничению жизнедеятельности и потребности в социальной защите.</a:t>
            </a:r>
          </a:p>
          <a:p>
            <a:pPr algn="just">
              <a:buNone/>
            </a:pP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Категории детей с ОВЗ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3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785794"/>
          <a:ext cx="8643998" cy="57190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24592"/>
                <a:gridCol w="6419406"/>
              </a:tblGrid>
              <a:tr h="14035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1. Нарушения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слуха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Несовершеннолетние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со стойким двусторонним нарушением слуха (глухотой или тугоухостью). Общаться с ними с помощью речи сложно, в зависимости от степени выраженности патологии, малыши не воспринимают шепотную или даже речь разговорной громкости.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</a:tr>
              <a:tr h="10526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2. Нарушения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речи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Психофизические отклонения спровоцированы нарушениями речи. Функция общения и познания у них нарушена. Остальные физиологические показатели развития у них находятся в пределах биологической нормы.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</a:tr>
              <a:tr h="16796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3. Нарушения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зрения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Слепые несовершеннолетние, которым зрение не помогает в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 познавательной деятельности, с остротой зрения: от 0 до 0,04, которая поддается очковой коррекции на одном глазу; до 1, но суженными до 10-15 градусов границами поля зрения. Слабовидящие с остротой зрения: от 0,05 до 0,4 с возможностью очковой коррекции на глазу, который видит лучше; от 0,5 до 0,8 — пограничное между нормой и слабым зрением.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</a:tr>
              <a:tr h="14363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4. Нарушение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опорно-двигательного аппарата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Дети с врожденными и приобретенными расстройствами двигательного спектра периферического и органического генеза. Они отличаются низким темпом движений, слабостью и малоподвижностью, проблемами с координацией, в силе чего нередко не могут двигаться.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134" marR="5513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Категории детей с ОВЗ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3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857233"/>
          <a:ext cx="8572560" cy="5628989"/>
        </p:xfrm>
        <a:graphic>
          <a:graphicData uri="http://schemas.openxmlformats.org/drawingml/2006/table">
            <a:tbl>
              <a:tblPr/>
              <a:tblGrid>
                <a:gridCol w="2206208"/>
                <a:gridCol w="6366352"/>
              </a:tblGrid>
              <a:tr h="1656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5. Задержка </a:t>
                      </a:r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психического развития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Самое распространенное отклонение психического развития (80% всех детей с ОВЗ), к которому относят замедленное психическое развитие, интеллектуальную недостаточность, состояние незрелости эмоционально-волевой сферы. У малышей нарушена интеллектуальная работоспособность, наблюдаются стойкие, но негрубые нервно-психические расстройства.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9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6. Умственная </a:t>
                      </a:r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отсталость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Несовершеннолетние с необратимым стойким нарушением психического развития, которое спровоцировано органической недостаточностью ЦНС.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6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7.</a:t>
                      </a:r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Множественные системные</a:t>
                      </a:r>
                      <a:r>
                        <a:rPr lang="ru-RU" sz="1800" b="1" i="0" baseline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нарушения</a:t>
                      </a: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, сочетанные нарушения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Если у ребенка диагностировано одно или более психофизических нарушений, у него фиксируются множественные нарушения развития.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5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8. Аутизм </a:t>
                      </a:r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у детей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Расстройства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аутического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спектра — это подвид нарушений психического развития, характеризующееся сложностями с коммуникацией и приобретением социальных навыков. Дети испытывают сложности в построении взаимоотношений с окружающей средой.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134" marR="55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78579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Разделение функций между учителем-логопедом и воспитателем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3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928670"/>
          <a:ext cx="8501121" cy="5770570"/>
        </p:xfrm>
        <a:graphic>
          <a:graphicData uri="http://schemas.openxmlformats.org/drawingml/2006/table">
            <a:tbl>
              <a:tblPr/>
              <a:tblGrid>
                <a:gridCol w="4286280"/>
                <a:gridCol w="4214841"/>
              </a:tblGrid>
              <a:tr h="928694"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Коррекционные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воспитателя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Times New Roman"/>
                          <a:ea typeface="Calibri"/>
                          <a:cs typeface="Times New Roman"/>
                        </a:rPr>
                        <a:t>Коррекционных задачи, которые решаются учителем-логопедом и воспитателем совместно: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416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постоянное совершенствование артикуляционной, тонкой и общей моторики;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закрепление произношения поставленных учителем-логопедом звуков;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целенаправленная отработка речевого материала по заданию учителя-логопеда;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упражнения в правильном употреблении сформированных </a:t>
                      </a:r>
                      <a:r>
                        <a:rPr lang="ru-RU" sz="1700" dirty="0" smtClean="0">
                          <a:latin typeface="Times New Roman"/>
                          <a:ea typeface="Calibri"/>
                          <a:cs typeface="Times New Roman"/>
                        </a:rPr>
                        <a:t>логопедом</a:t>
                      </a:r>
                      <a:r>
                        <a:rPr lang="ru-RU" sz="17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700" dirty="0" smtClean="0">
                          <a:latin typeface="Times New Roman"/>
                          <a:ea typeface="Calibri"/>
                          <a:cs typeface="Times New Roman"/>
                        </a:rPr>
                        <a:t>грамматических </a:t>
                      </a: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конструкций;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развитие понимания, внимания, памяти, логического мышления, воображения в игровых упражнениях на бездефектном речевом материале;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закрепление навыков чтения и письма.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развитие коммуникативной функции речи;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воспитание речевой активности,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обучение грамматически правильной речи;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обучение рассказыванию;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обогащение и активизация словаря;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7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звуковой культуры речи и т.п.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9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642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Формы работы воспитателя: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42918"/>
            <a:ext cx="8749636" cy="602644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endParaRPr lang="ru-RU" sz="4000" dirty="0" smtClean="0"/>
          </a:p>
          <a:p>
            <a:pPr lvl="0"/>
            <a:r>
              <a:rPr lang="ru-RU" sz="4500" b="1" dirty="0" smtClean="0"/>
              <a:t>Подготовка детей к логопедическим занятиям по развитию речи</a:t>
            </a:r>
            <a:endParaRPr lang="ru-RU" sz="4500" dirty="0" smtClean="0"/>
          </a:p>
          <a:p>
            <a:pPr lvl="0"/>
            <a:r>
              <a:rPr lang="ru-RU" sz="4500" b="1" dirty="0" smtClean="0"/>
              <a:t>Работа по закреплению материала логопедических занятий</a:t>
            </a:r>
            <a:endParaRPr lang="ru-RU" sz="4500" dirty="0" smtClean="0"/>
          </a:p>
          <a:p>
            <a:pPr lvl="0"/>
            <a:r>
              <a:rPr lang="ru-RU" sz="4500" dirty="0" smtClean="0"/>
              <a:t>Активное наблюдение за жизненными явлениями.</a:t>
            </a:r>
          </a:p>
          <a:p>
            <a:pPr lvl="0"/>
            <a:r>
              <a:rPr lang="ru-RU" sz="4500" dirty="0" smtClean="0"/>
              <a:t>Экскурсии.</a:t>
            </a:r>
          </a:p>
          <a:p>
            <a:pPr lvl="0"/>
            <a:r>
              <a:rPr lang="ru-RU" sz="4500" dirty="0" smtClean="0"/>
              <a:t>Практические действия с предметами.</a:t>
            </a:r>
          </a:p>
          <a:p>
            <a:pPr lvl="0"/>
            <a:r>
              <a:rPr lang="ru-RU" sz="4500" dirty="0" smtClean="0"/>
              <a:t>Рассматривание предметов, картин.</a:t>
            </a:r>
          </a:p>
          <a:p>
            <a:pPr lvl="0"/>
            <a:r>
              <a:rPr lang="ru-RU" sz="4500" dirty="0" smtClean="0"/>
              <a:t>Игры (сюжетно-ролевые, дидактические);</a:t>
            </a:r>
          </a:p>
          <a:p>
            <a:pPr lvl="0"/>
            <a:r>
              <a:rPr lang="ru-RU" sz="4500" dirty="0" smtClean="0"/>
              <a:t>Чтение художественных произведений;</a:t>
            </a:r>
          </a:p>
          <a:p>
            <a:pPr lvl="0"/>
            <a:r>
              <a:rPr lang="ru-RU" sz="4500" dirty="0" smtClean="0"/>
              <a:t>Беседы.</a:t>
            </a:r>
          </a:p>
          <a:p>
            <a:pPr lvl="0"/>
            <a:r>
              <a:rPr lang="ru-RU" sz="4500" dirty="0" smtClean="0"/>
              <a:t>Упражнения на развитие логического мышления, внимания, памяти по лексической теме.</a:t>
            </a:r>
          </a:p>
          <a:p>
            <a:pPr lvl="0"/>
            <a:r>
              <a:rPr lang="ru-RU" sz="4500" dirty="0" smtClean="0"/>
              <a:t>Занятия воспитателя по ознакомлению с окружающим миром.</a:t>
            </a:r>
          </a:p>
          <a:p>
            <a:pPr lvl="0"/>
            <a:r>
              <a:rPr lang="ru-RU" sz="4500" dirty="0" smtClean="0"/>
              <a:t>Рисование на тему (сюжет) рассказа.</a:t>
            </a:r>
          </a:p>
          <a:p>
            <a:pPr lvl="0"/>
            <a:r>
              <a:rPr lang="ru-RU" sz="4500" dirty="0" smtClean="0"/>
              <a:t>Игры - </a:t>
            </a:r>
            <a:r>
              <a:rPr lang="ru-RU" sz="4500" dirty="0" err="1" smtClean="0"/>
              <a:t>драмматизации</a:t>
            </a:r>
            <a:r>
              <a:rPr lang="ru-RU" sz="4500" dirty="0" smtClean="0"/>
              <a:t> на сюжет пересказываемого произведения.</a:t>
            </a:r>
          </a:p>
          <a:p>
            <a:pPr lvl="0"/>
            <a:r>
              <a:rPr lang="ru-RU" sz="4500" dirty="0" smtClean="0"/>
              <a:t>Применение дидактических, сюжетно-ролевых игр, игровых ситуаций.</a:t>
            </a:r>
          </a:p>
          <a:p>
            <a:pPr lvl="0"/>
            <a:r>
              <a:rPr lang="ru-RU" sz="4500" dirty="0" smtClean="0"/>
              <a:t>Обсуждение и анализ детских рассказов (по аудио- записи).</a:t>
            </a:r>
          </a:p>
          <a:p>
            <a:pPr lvl="0"/>
            <a:r>
              <a:rPr lang="ru-RU" sz="4500" dirty="0" smtClean="0"/>
              <a:t>Театрализованная деятельность;</a:t>
            </a:r>
          </a:p>
          <a:p>
            <a:pPr lvl="0"/>
            <a:r>
              <a:rPr lang="ru-RU" sz="4500" dirty="0" smtClean="0"/>
              <a:t>Отработка рассказа (пересказа) с детьми “слабой” подгруппы на коррекционном часе.</a:t>
            </a:r>
          </a:p>
          <a:p>
            <a:pPr lvl="0"/>
            <a:r>
              <a:rPr lang="ru-RU" sz="4500" dirty="0" smtClean="0"/>
              <a:t>Занятия в виде воображаемых путешествий.</a:t>
            </a:r>
          </a:p>
          <a:p>
            <a:pPr lvl="0"/>
            <a:r>
              <a:rPr lang="ru-RU" sz="4500" dirty="0" smtClean="0"/>
              <a:t>Конкурсы и тематические викторины.</a:t>
            </a:r>
          </a:p>
          <a:p>
            <a:pPr algn="just">
              <a:buNone/>
            </a:pPr>
            <a:endParaRPr lang="ru-RU" sz="3800" dirty="0"/>
          </a:p>
        </p:txBody>
      </p:sp>
      <p:pic>
        <p:nvPicPr>
          <p:cNvPr id="6" name="Рисунок 5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1395444"/>
            <a:ext cx="2857456" cy="2033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467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Консультация для педагогов:  «Создание благоприятных условий для детей с ОВЗ и гармоничной работы специалистов и воспитателей ДОУ».</vt:lpstr>
      <vt:lpstr>Слайд 2</vt:lpstr>
      <vt:lpstr>Слайд 3</vt:lpstr>
      <vt:lpstr>Психолого-медико-педагогическое сопровождение ребенека в ДОУ</vt:lpstr>
      <vt:lpstr>Дети с ОВЗ и инвалиды: различие понятий</vt:lpstr>
      <vt:lpstr>Категории детей с ОВЗ</vt:lpstr>
      <vt:lpstr>Категории детей с ОВЗ</vt:lpstr>
      <vt:lpstr>Разделение функций между учителем-логопедом и воспитателем</vt:lpstr>
      <vt:lpstr>Формы работы воспитателя:</vt:lpstr>
      <vt:lpstr>Взаимосвязь в работе учителя-логопеда и воспитателя</vt:lpstr>
      <vt:lpstr>Взаимосвязь в работе учителя-логопеда и воспитателя (педагогов)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 педагогов: «Создание благоприятных условий для детей с ОВЗ и гармоничной работы специалистов и воспитателей ДОУ».</dc:title>
  <dc:creator>пользователь</dc:creator>
  <cp:lastModifiedBy>Хисмутов</cp:lastModifiedBy>
  <cp:revision>17</cp:revision>
  <dcterms:created xsi:type="dcterms:W3CDTF">2019-09-25T07:49:38Z</dcterms:created>
  <dcterms:modified xsi:type="dcterms:W3CDTF">2019-09-25T13:27:40Z</dcterms:modified>
</cp:coreProperties>
</file>