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6"/>
  </p:notesMasterIdLst>
  <p:sldIdLst>
    <p:sldId id="256" r:id="rId2"/>
    <p:sldId id="264" r:id="rId3"/>
    <p:sldId id="266" r:id="rId4"/>
    <p:sldId id="277" r:id="rId5"/>
    <p:sldId id="260" r:id="rId6"/>
    <p:sldId id="269" r:id="rId7"/>
    <p:sldId id="270" r:id="rId8"/>
    <p:sldId id="272" r:id="rId9"/>
    <p:sldId id="275" r:id="rId10"/>
    <p:sldId id="271" r:id="rId11"/>
    <p:sldId id="278" r:id="rId12"/>
    <p:sldId id="273" r:id="rId13"/>
    <p:sldId id="280" r:id="rId14"/>
    <p:sldId id="274" r:id="rId15"/>
  </p:sldIdLst>
  <p:sldSz cx="12192000" cy="6858000"/>
  <p:notesSz cx="6858000" cy="99472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21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659" y="6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F3D1D1-6FD2-43B7-9C44-6811875F897B}" type="datetimeFigureOut">
              <a:rPr lang="ru-RU" smtClean="0"/>
              <a:t>06.12.2019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D2A475-D3F7-4A75-9C55-DCB137815E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3256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2A475-D3F7-4A75-9C55-DCB137815EB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2491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B564F-F1F6-45B4-AF53-EB1FA114343B}" type="datetimeFigureOut">
              <a:rPr lang="ru-RU" smtClean="0"/>
              <a:t>06.12.2019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62A7371E-FBEE-46C4-96A2-93E21187CE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86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B564F-F1F6-45B4-AF53-EB1FA114343B}" type="datetimeFigureOut">
              <a:rPr lang="ru-RU" smtClean="0"/>
              <a:t>06.12.2019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7371E-FBEE-46C4-96A2-93E21187CE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4454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B564F-F1F6-45B4-AF53-EB1FA114343B}" type="datetimeFigureOut">
              <a:rPr lang="ru-RU" smtClean="0"/>
              <a:t>06.12.2019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7371E-FBEE-46C4-96A2-93E21187CE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0698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B564F-F1F6-45B4-AF53-EB1FA114343B}" type="datetimeFigureOut">
              <a:rPr lang="ru-RU" smtClean="0"/>
              <a:t>06.12.2019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7371E-FBEE-46C4-96A2-93E21187CE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4365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736B564F-F1F6-45B4-AF53-EB1FA114343B}" type="datetimeFigureOut">
              <a:rPr lang="ru-RU" smtClean="0"/>
              <a:t>06.12.2019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62A7371E-FBEE-46C4-96A2-93E21187CE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013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B564F-F1F6-45B4-AF53-EB1FA114343B}" type="datetimeFigureOut">
              <a:rPr lang="ru-RU" smtClean="0"/>
              <a:t>06.12.2019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7371E-FBEE-46C4-96A2-93E21187CE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67966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B564F-F1F6-45B4-AF53-EB1FA114343B}" type="datetimeFigureOut">
              <a:rPr lang="ru-RU" smtClean="0"/>
              <a:t>06.12.2019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7371E-FBEE-46C4-96A2-93E21187CE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04391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B564F-F1F6-45B4-AF53-EB1FA114343B}" type="datetimeFigureOut">
              <a:rPr lang="ru-RU" smtClean="0"/>
              <a:t>06.12.2019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7371E-FBEE-46C4-96A2-93E21187CE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8451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B564F-F1F6-45B4-AF53-EB1FA114343B}" type="datetimeFigureOut">
              <a:rPr lang="ru-RU" smtClean="0"/>
              <a:t>06.12.2019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7371E-FBEE-46C4-96A2-93E21187CE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769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B564F-F1F6-45B4-AF53-EB1FA114343B}" type="datetimeFigureOut">
              <a:rPr lang="ru-RU" smtClean="0"/>
              <a:t>06.12.2019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7371E-FBEE-46C4-96A2-93E21187CE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88820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B564F-F1F6-45B4-AF53-EB1FA114343B}" type="datetimeFigureOut">
              <a:rPr lang="ru-RU" smtClean="0"/>
              <a:t>06.12.2019</a:t>
            </a:fld>
            <a:endParaRPr lang="ru-RU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7371E-FBEE-46C4-96A2-93E21187CE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1402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736B564F-F1F6-45B4-AF53-EB1FA114343B}" type="datetimeFigureOut">
              <a:rPr lang="ru-RU" smtClean="0"/>
              <a:t>06.12.2019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62A7371E-FBEE-46C4-96A2-93E21187CE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9219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51560" y="1189627"/>
            <a:ext cx="9966960" cy="3035808"/>
          </a:xfrm>
        </p:spPr>
        <p:txBody>
          <a:bodyPr/>
          <a:lstStyle/>
          <a:p>
            <a:pPr algn="ctr"/>
            <a:r>
              <a:rPr lang="ru-RU" sz="8000" dirty="0"/>
              <a:t>Мамина школа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6583" y="4468031"/>
            <a:ext cx="8615328" cy="1069848"/>
          </a:xfrm>
        </p:spPr>
        <p:txBody>
          <a:bodyPr>
            <a:noAutofit/>
          </a:bodyPr>
          <a:lstStyle/>
          <a:p>
            <a:pPr algn="ctr"/>
            <a:r>
              <a:rPr lang="ru-RU" sz="4400" i="1" dirty="0"/>
              <a:t>Консультация-практикум №2 </a:t>
            </a:r>
            <a:r>
              <a:rPr lang="ru-RU" sz="4400" b="1" i="1" dirty="0"/>
              <a:t>«От звука к букве»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3458" y="2934642"/>
            <a:ext cx="2536663" cy="3066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3908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57"/>
          <a:stretch/>
        </p:blipFill>
        <p:spPr>
          <a:xfrm>
            <a:off x="1344748" y="76653"/>
            <a:ext cx="9873935" cy="6741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15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6570" y="177282"/>
            <a:ext cx="5486401" cy="6288832"/>
          </a:xfrm>
        </p:spPr>
        <p:txBody>
          <a:bodyPr>
            <a:normAutofit fontScale="90000"/>
          </a:bodyPr>
          <a:lstStyle/>
          <a:p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300" dirty="0"/>
              <a:t/>
            </a:r>
            <a:br>
              <a:rPr lang="ru-RU" sz="1300" dirty="0"/>
            </a:br>
            <a:r>
              <a:rPr lang="ru-RU" sz="1300" dirty="0" smtClean="0">
                <a:solidFill>
                  <a:schemeClr val="tx1"/>
                </a:solidFill>
              </a:rPr>
              <a:t/>
            </a:r>
            <a:br>
              <a:rPr lang="ru-RU" sz="1300" dirty="0" smtClean="0">
                <a:solidFill>
                  <a:schemeClr val="tx1"/>
                </a:solidFill>
              </a:rPr>
            </a:br>
            <a:r>
              <a:rPr lang="ru-RU" sz="1300" dirty="0">
                <a:solidFill>
                  <a:schemeClr val="tx1"/>
                </a:solidFill>
              </a:rPr>
              <a:t/>
            </a:r>
            <a:br>
              <a:rPr lang="ru-RU" sz="1300" dirty="0">
                <a:solidFill>
                  <a:schemeClr val="tx1"/>
                </a:solidFill>
              </a:rPr>
            </a:br>
            <a:r>
              <a:rPr lang="ru-RU" sz="1300" dirty="0" smtClean="0">
                <a:solidFill>
                  <a:schemeClr val="tx1"/>
                </a:solidFill>
              </a:rPr>
              <a:t>Памятка </a:t>
            </a:r>
            <a:r>
              <a:rPr lang="ru-RU" sz="1300" dirty="0">
                <a:solidFill>
                  <a:schemeClr val="tx1"/>
                </a:solidFill>
              </a:rPr>
              <a:t>для родителей</a:t>
            </a:r>
            <a:br>
              <a:rPr lang="ru-RU" sz="1300" dirty="0">
                <a:solidFill>
                  <a:schemeClr val="tx1"/>
                </a:solidFill>
              </a:rPr>
            </a:br>
            <a:r>
              <a:rPr lang="ru-RU" sz="1300" b="1" i="1" dirty="0">
                <a:solidFill>
                  <a:schemeClr val="tx1"/>
                </a:solidFill>
              </a:rPr>
              <a:t>Обучение детей грамоте</a:t>
            </a:r>
            <a:r>
              <a:rPr lang="ru-RU" sz="1300" dirty="0">
                <a:solidFill>
                  <a:schemeClr val="tx1"/>
                </a:solidFill>
              </a:rPr>
              <a:t/>
            </a:r>
            <a:br>
              <a:rPr lang="ru-RU" sz="1300" dirty="0">
                <a:solidFill>
                  <a:schemeClr val="tx1"/>
                </a:solidFill>
              </a:rPr>
            </a:br>
            <a:r>
              <a:rPr lang="ru-RU" sz="1300" b="1" i="1" dirty="0">
                <a:solidFill>
                  <a:schemeClr val="tx1"/>
                </a:solidFill>
              </a:rPr>
              <a:t> </a:t>
            </a:r>
            <a:r>
              <a:rPr lang="ru-RU" sz="1300" dirty="0">
                <a:solidFill>
                  <a:schemeClr val="tx1"/>
                </a:solidFill>
              </a:rPr>
              <a:t/>
            </a:r>
            <a:br>
              <a:rPr lang="ru-RU" sz="1300" dirty="0">
                <a:solidFill>
                  <a:schemeClr val="tx1"/>
                </a:solidFill>
              </a:rPr>
            </a:br>
            <a:r>
              <a:rPr lang="ru-RU" sz="1300" b="1" dirty="0">
                <a:solidFill>
                  <a:schemeClr val="tx1"/>
                </a:solidFill>
              </a:rPr>
              <a:t>Задачи, которые решаются в процессе подготовки детей к обучению грамоте:  </a:t>
            </a:r>
            <a:r>
              <a:rPr lang="ru-RU" sz="1300" dirty="0">
                <a:solidFill>
                  <a:schemeClr val="tx1"/>
                </a:solidFill>
              </a:rPr>
              <a:t> </a:t>
            </a:r>
            <a:br>
              <a:rPr lang="ru-RU" sz="1300" dirty="0">
                <a:solidFill>
                  <a:schemeClr val="tx1"/>
                </a:solidFill>
              </a:rPr>
            </a:br>
            <a:r>
              <a:rPr lang="ru-RU" sz="1300" dirty="0">
                <a:solidFill>
                  <a:schemeClr val="tx1"/>
                </a:solidFill>
              </a:rPr>
              <a:t>-  учить различать гласные и согласные звуки, упражнять в звуковом  анализе слов;</a:t>
            </a:r>
            <a:br>
              <a:rPr lang="ru-RU" sz="1300" dirty="0">
                <a:solidFill>
                  <a:schemeClr val="tx1"/>
                </a:solidFill>
              </a:rPr>
            </a:br>
            <a:r>
              <a:rPr lang="ru-RU" sz="1300" dirty="0">
                <a:solidFill>
                  <a:schemeClr val="tx1"/>
                </a:solidFill>
              </a:rPr>
              <a:t>- познакомить с соответствующими образами звуков – буквами (печатный шрифт);</a:t>
            </a:r>
            <a:br>
              <a:rPr lang="ru-RU" sz="1300" dirty="0">
                <a:solidFill>
                  <a:schemeClr val="tx1"/>
                </a:solidFill>
              </a:rPr>
            </a:br>
            <a:r>
              <a:rPr lang="ru-RU" sz="1300" dirty="0">
                <a:solidFill>
                  <a:schemeClr val="tx1"/>
                </a:solidFill>
              </a:rPr>
              <a:t>- познакомить со слоговым составом слов;</a:t>
            </a:r>
            <a:br>
              <a:rPr lang="ru-RU" sz="1300" dirty="0">
                <a:solidFill>
                  <a:schemeClr val="tx1"/>
                </a:solidFill>
              </a:rPr>
            </a:br>
            <a:r>
              <a:rPr lang="ru-RU" sz="1300" dirty="0">
                <a:solidFill>
                  <a:schemeClr val="tx1"/>
                </a:solidFill>
              </a:rPr>
              <a:t>- дать представление о предложении.</a:t>
            </a:r>
            <a:br>
              <a:rPr lang="ru-RU" sz="1300" dirty="0">
                <a:solidFill>
                  <a:schemeClr val="tx1"/>
                </a:solidFill>
              </a:rPr>
            </a:br>
            <a:r>
              <a:rPr lang="ru-RU" sz="1300" b="1" dirty="0">
                <a:solidFill>
                  <a:schemeClr val="tx1"/>
                </a:solidFill>
              </a:rPr>
              <a:t> </a:t>
            </a:r>
            <a:r>
              <a:rPr lang="ru-RU" sz="1300" dirty="0">
                <a:solidFill>
                  <a:schemeClr val="tx1"/>
                </a:solidFill>
              </a:rPr>
              <a:t/>
            </a:r>
            <a:br>
              <a:rPr lang="ru-RU" sz="1300" dirty="0">
                <a:solidFill>
                  <a:schemeClr val="tx1"/>
                </a:solidFill>
              </a:rPr>
            </a:br>
            <a:r>
              <a:rPr lang="ru-RU" sz="1300" b="1" u="sng" dirty="0">
                <a:solidFill>
                  <a:schemeClr val="tx1"/>
                </a:solidFill>
              </a:rPr>
              <a:t>Звуковой анализ слов:</a:t>
            </a:r>
            <a:r>
              <a:rPr lang="ru-RU" sz="1300" dirty="0">
                <a:solidFill>
                  <a:schemeClr val="tx1"/>
                </a:solidFill>
              </a:rPr>
              <a:t/>
            </a:r>
            <a:br>
              <a:rPr lang="ru-RU" sz="1300" dirty="0">
                <a:solidFill>
                  <a:schemeClr val="tx1"/>
                </a:solidFill>
              </a:rPr>
            </a:br>
            <a:r>
              <a:rPr lang="ru-RU" sz="1300" b="1" dirty="0">
                <a:solidFill>
                  <a:schemeClr val="tx1"/>
                </a:solidFill>
              </a:rPr>
              <a:t> </a:t>
            </a:r>
            <a:r>
              <a:rPr lang="ru-RU" sz="1300" dirty="0">
                <a:solidFill>
                  <a:schemeClr val="tx1"/>
                </a:solidFill>
              </a:rPr>
              <a:t/>
            </a:r>
            <a:br>
              <a:rPr lang="ru-RU" sz="1300" dirty="0">
                <a:solidFill>
                  <a:schemeClr val="tx1"/>
                </a:solidFill>
              </a:rPr>
            </a:br>
            <a:r>
              <a:rPr lang="ru-RU" sz="1300" dirty="0">
                <a:solidFill>
                  <a:schemeClr val="tx1"/>
                </a:solidFill>
              </a:rPr>
              <a:t>1. Называть </a:t>
            </a:r>
            <a:r>
              <a:rPr lang="ru-RU" sz="1300" b="1" dirty="0">
                <a:solidFill>
                  <a:schemeClr val="tx1"/>
                </a:solidFill>
              </a:rPr>
              <a:t>гласные и согласные</a:t>
            </a:r>
            <a:r>
              <a:rPr lang="ru-RU" sz="1300" dirty="0">
                <a:solidFill>
                  <a:schemeClr val="tx1"/>
                </a:solidFill>
              </a:rPr>
              <a:t> звуки, знать отличие в их произношении.</a:t>
            </a:r>
            <a:br>
              <a:rPr lang="ru-RU" sz="1300" dirty="0">
                <a:solidFill>
                  <a:schemeClr val="tx1"/>
                </a:solidFill>
              </a:rPr>
            </a:br>
            <a:r>
              <a:rPr lang="ru-RU" sz="1300" dirty="0">
                <a:solidFill>
                  <a:schemeClr val="tx1"/>
                </a:solidFill>
              </a:rPr>
              <a:t>2. Придумывать слова, начинающиеся на гласный/согласный звук.</a:t>
            </a:r>
            <a:br>
              <a:rPr lang="ru-RU" sz="1300" dirty="0">
                <a:solidFill>
                  <a:schemeClr val="tx1"/>
                </a:solidFill>
              </a:rPr>
            </a:br>
            <a:r>
              <a:rPr lang="ru-RU" sz="1300" dirty="0">
                <a:solidFill>
                  <a:schemeClr val="tx1"/>
                </a:solidFill>
              </a:rPr>
              <a:t>3. Различать </a:t>
            </a:r>
            <a:r>
              <a:rPr lang="ru-RU" sz="1300" b="1" dirty="0">
                <a:solidFill>
                  <a:schemeClr val="tx1"/>
                </a:solidFill>
              </a:rPr>
              <a:t>твердые и мягкие согласные</a:t>
            </a:r>
            <a:r>
              <a:rPr lang="ru-RU" sz="1300" dirty="0">
                <a:solidFill>
                  <a:schemeClr val="tx1"/>
                </a:solidFill>
              </a:rPr>
              <a:t>, придумывать слово с твердым согласным и мягким (</a:t>
            </a:r>
            <a:r>
              <a:rPr lang="ru-RU" sz="1300" u="sng" dirty="0">
                <a:solidFill>
                  <a:schemeClr val="tx1"/>
                </a:solidFill>
              </a:rPr>
              <a:t>з</a:t>
            </a:r>
            <a:r>
              <a:rPr lang="ru-RU" sz="1300" dirty="0">
                <a:solidFill>
                  <a:schemeClr val="tx1"/>
                </a:solidFill>
              </a:rPr>
              <a:t>амок- </a:t>
            </a:r>
            <a:r>
              <a:rPr lang="ru-RU" sz="1300" u="sng" dirty="0">
                <a:solidFill>
                  <a:schemeClr val="tx1"/>
                </a:solidFill>
              </a:rPr>
              <a:t>з</a:t>
            </a:r>
            <a:r>
              <a:rPr lang="ru-RU" sz="1300" dirty="0">
                <a:solidFill>
                  <a:schemeClr val="tx1"/>
                </a:solidFill>
              </a:rPr>
              <a:t>ебра).</a:t>
            </a:r>
            <a:br>
              <a:rPr lang="ru-RU" sz="1300" dirty="0">
                <a:solidFill>
                  <a:schemeClr val="tx1"/>
                </a:solidFill>
              </a:rPr>
            </a:br>
            <a:r>
              <a:rPr lang="ru-RU" sz="1300" dirty="0">
                <a:solidFill>
                  <a:schemeClr val="tx1"/>
                </a:solidFill>
              </a:rPr>
              <a:t>4. Определять </a:t>
            </a:r>
            <a:r>
              <a:rPr lang="ru-RU" sz="1300" b="1" dirty="0">
                <a:solidFill>
                  <a:schemeClr val="tx1"/>
                </a:solidFill>
              </a:rPr>
              <a:t>количество звуков</a:t>
            </a:r>
            <a:r>
              <a:rPr lang="ru-RU" sz="1300" dirty="0">
                <a:solidFill>
                  <a:schemeClr val="tx1"/>
                </a:solidFill>
              </a:rPr>
              <a:t> в слове, их последовательность.</a:t>
            </a:r>
            <a:br>
              <a:rPr lang="ru-RU" sz="1300" dirty="0">
                <a:solidFill>
                  <a:schemeClr val="tx1"/>
                </a:solidFill>
              </a:rPr>
            </a:br>
            <a:r>
              <a:rPr lang="ru-RU" sz="1300" b="1" dirty="0">
                <a:solidFill>
                  <a:schemeClr val="tx1"/>
                </a:solidFill>
              </a:rPr>
              <a:t>Составлять схему слова</a:t>
            </a:r>
            <a:r>
              <a:rPr lang="ru-RU" sz="1300" dirty="0">
                <a:solidFill>
                  <a:schemeClr val="tx1"/>
                </a:solidFill>
              </a:rPr>
              <a:t>, обозначая гласные звуки красным кружком, твердые согласные - синим, мягкие согласные – зеленым.</a:t>
            </a:r>
            <a:br>
              <a:rPr lang="ru-RU" sz="1300" dirty="0">
                <a:solidFill>
                  <a:schemeClr val="tx1"/>
                </a:solidFill>
              </a:rPr>
            </a:br>
            <a:r>
              <a:rPr lang="ru-RU" sz="1300" dirty="0">
                <a:solidFill>
                  <a:schemeClr val="tx1"/>
                </a:solidFill>
              </a:rPr>
              <a:t>5. Определять </a:t>
            </a:r>
            <a:r>
              <a:rPr lang="ru-RU" sz="1300" b="1" dirty="0">
                <a:solidFill>
                  <a:schemeClr val="tx1"/>
                </a:solidFill>
              </a:rPr>
              <a:t>место звука в слове</a:t>
            </a:r>
            <a:r>
              <a:rPr lang="ru-RU" sz="1300" dirty="0">
                <a:solidFill>
                  <a:schemeClr val="tx1"/>
                </a:solidFill>
              </a:rPr>
              <a:t>: в начале, в середине, в конце слова ( звук </a:t>
            </a:r>
            <a:r>
              <a:rPr lang="ru-RU" sz="1300" i="1" dirty="0">
                <a:solidFill>
                  <a:schemeClr val="tx1"/>
                </a:solidFill>
              </a:rPr>
              <a:t>м – </a:t>
            </a:r>
            <a:r>
              <a:rPr lang="ru-RU" sz="1300" u="sng" dirty="0">
                <a:solidFill>
                  <a:schemeClr val="tx1"/>
                </a:solidFill>
              </a:rPr>
              <a:t>м</a:t>
            </a:r>
            <a:r>
              <a:rPr lang="ru-RU" sz="1300" dirty="0">
                <a:solidFill>
                  <a:schemeClr val="tx1"/>
                </a:solidFill>
              </a:rPr>
              <a:t>ашина, са</a:t>
            </a:r>
            <a:r>
              <a:rPr lang="ru-RU" sz="1300" u="sng" dirty="0">
                <a:solidFill>
                  <a:schemeClr val="tx1"/>
                </a:solidFill>
              </a:rPr>
              <a:t>м</a:t>
            </a:r>
            <a:r>
              <a:rPr lang="ru-RU" sz="1300" dirty="0">
                <a:solidFill>
                  <a:schemeClr val="tx1"/>
                </a:solidFill>
              </a:rPr>
              <a:t>окат, до</a:t>
            </a:r>
            <a:r>
              <a:rPr lang="ru-RU" sz="1300" u="sng" dirty="0">
                <a:solidFill>
                  <a:schemeClr val="tx1"/>
                </a:solidFill>
              </a:rPr>
              <a:t>м).</a:t>
            </a:r>
            <a:r>
              <a:rPr lang="ru-RU" sz="1300" dirty="0">
                <a:solidFill>
                  <a:schemeClr val="tx1"/>
                </a:solidFill>
              </a:rPr>
              <a:t/>
            </a:r>
            <a:br>
              <a:rPr lang="ru-RU" sz="1300" dirty="0">
                <a:solidFill>
                  <a:schemeClr val="tx1"/>
                </a:solidFill>
              </a:rPr>
            </a:br>
            <a:r>
              <a:rPr lang="ru-RU" sz="1300" dirty="0">
                <a:solidFill>
                  <a:schemeClr val="tx1"/>
                </a:solidFill>
              </a:rPr>
              <a:t>Придумывать слова с заданным звуком </a:t>
            </a:r>
            <a:r>
              <a:rPr lang="ru-RU" sz="1300" b="1" dirty="0">
                <a:solidFill>
                  <a:schemeClr val="tx1"/>
                </a:solidFill>
              </a:rPr>
              <a:t>в начале слова, в середине слова, в конце слова. </a:t>
            </a:r>
            <a:r>
              <a:rPr lang="ru-RU" sz="1300" dirty="0">
                <a:solidFill>
                  <a:schemeClr val="tx1"/>
                </a:solidFill>
              </a:rPr>
              <a:t/>
            </a:r>
            <a:br>
              <a:rPr lang="ru-RU" sz="1300" dirty="0">
                <a:solidFill>
                  <a:schemeClr val="tx1"/>
                </a:solidFill>
              </a:rPr>
            </a:br>
            <a:r>
              <a:rPr lang="ru-RU" sz="1300" dirty="0">
                <a:solidFill>
                  <a:schemeClr val="tx1"/>
                </a:solidFill>
              </a:rPr>
              <a:t> </a:t>
            </a:r>
            <a:br>
              <a:rPr lang="ru-RU" sz="1300" dirty="0">
                <a:solidFill>
                  <a:schemeClr val="tx1"/>
                </a:solidFill>
              </a:rPr>
            </a:br>
            <a:r>
              <a:rPr lang="ru-RU" sz="1300" b="1" u="sng" dirty="0">
                <a:solidFill>
                  <a:schemeClr val="tx1"/>
                </a:solidFill>
              </a:rPr>
              <a:t>Слоговой состав слова:</a:t>
            </a:r>
            <a:r>
              <a:rPr lang="ru-RU" sz="1300" dirty="0">
                <a:solidFill>
                  <a:schemeClr val="tx1"/>
                </a:solidFill>
              </a:rPr>
              <a:t/>
            </a:r>
            <a:br>
              <a:rPr lang="ru-RU" sz="1300" dirty="0">
                <a:solidFill>
                  <a:schemeClr val="tx1"/>
                </a:solidFill>
              </a:rPr>
            </a:br>
            <a:r>
              <a:rPr lang="ru-RU" sz="1300" b="1" dirty="0">
                <a:solidFill>
                  <a:schemeClr val="tx1"/>
                </a:solidFill>
              </a:rPr>
              <a:t> </a:t>
            </a:r>
            <a:r>
              <a:rPr lang="ru-RU" sz="1300" dirty="0">
                <a:solidFill>
                  <a:schemeClr val="tx1"/>
                </a:solidFill>
              </a:rPr>
              <a:t/>
            </a:r>
            <a:br>
              <a:rPr lang="ru-RU" sz="1300" dirty="0">
                <a:solidFill>
                  <a:schemeClr val="tx1"/>
                </a:solidFill>
              </a:rPr>
            </a:br>
            <a:r>
              <a:rPr lang="ru-RU" sz="1300" dirty="0">
                <a:solidFill>
                  <a:schemeClr val="tx1"/>
                </a:solidFill>
              </a:rPr>
              <a:t>1. Учить произносить </a:t>
            </a:r>
            <a:r>
              <a:rPr lang="ru-RU" sz="1300" b="1" dirty="0">
                <a:solidFill>
                  <a:schemeClr val="tx1"/>
                </a:solidFill>
              </a:rPr>
              <a:t>слова по слогам</a:t>
            </a:r>
            <a:r>
              <a:rPr lang="ru-RU" sz="1300" dirty="0">
                <a:solidFill>
                  <a:schemeClr val="tx1"/>
                </a:solidFill>
              </a:rPr>
              <a:t>, желательно с прямыми открытыми слогами (</a:t>
            </a:r>
            <a:r>
              <a:rPr lang="ru-RU" sz="1300" dirty="0" err="1">
                <a:solidFill>
                  <a:schemeClr val="tx1"/>
                </a:solidFill>
              </a:rPr>
              <a:t>ма-ма</a:t>
            </a:r>
            <a:r>
              <a:rPr lang="ru-RU" sz="1300" dirty="0">
                <a:solidFill>
                  <a:schemeClr val="tx1"/>
                </a:solidFill>
              </a:rPr>
              <a:t>, </a:t>
            </a:r>
            <a:r>
              <a:rPr lang="ru-RU" sz="1300" dirty="0" err="1">
                <a:solidFill>
                  <a:schemeClr val="tx1"/>
                </a:solidFill>
              </a:rPr>
              <a:t>ма</a:t>
            </a:r>
            <a:r>
              <a:rPr lang="ru-RU" sz="1300" dirty="0">
                <a:solidFill>
                  <a:schemeClr val="tx1"/>
                </a:solidFill>
              </a:rPr>
              <a:t>-ши-на).</a:t>
            </a:r>
            <a:br>
              <a:rPr lang="ru-RU" sz="1300" dirty="0">
                <a:solidFill>
                  <a:schemeClr val="tx1"/>
                </a:solidFill>
              </a:rPr>
            </a:br>
            <a:r>
              <a:rPr lang="ru-RU" sz="1300" dirty="0">
                <a:solidFill>
                  <a:schemeClr val="tx1"/>
                </a:solidFill>
              </a:rPr>
              <a:t>2. Определять </a:t>
            </a:r>
            <a:r>
              <a:rPr lang="ru-RU" sz="1300" b="1" dirty="0">
                <a:solidFill>
                  <a:schemeClr val="tx1"/>
                </a:solidFill>
              </a:rPr>
              <a:t>количество слогов в слове</a:t>
            </a:r>
            <a:r>
              <a:rPr lang="ru-RU" sz="1300" dirty="0">
                <a:solidFill>
                  <a:schemeClr val="tx1"/>
                </a:solidFill>
              </a:rPr>
              <a:t>, называть слоги по порядку и в разбивку.</a:t>
            </a:r>
            <a:br>
              <a:rPr lang="ru-RU" sz="1300" dirty="0">
                <a:solidFill>
                  <a:schemeClr val="tx1"/>
                </a:solidFill>
              </a:rPr>
            </a:br>
            <a:r>
              <a:rPr lang="ru-RU" sz="1300" dirty="0">
                <a:solidFill>
                  <a:schemeClr val="tx1"/>
                </a:solidFill>
              </a:rPr>
              <a:t>3. Придумывать слова с </a:t>
            </a:r>
            <a:r>
              <a:rPr lang="ru-RU" sz="1300" b="1" dirty="0">
                <a:solidFill>
                  <a:schemeClr val="tx1"/>
                </a:solidFill>
              </a:rPr>
              <a:t>заданным количеством слогов.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b="1" dirty="0"/>
              <a:t>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" name="Рисунок 2" descr="Картинки по запросу фонетический разбор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866" y="331237"/>
            <a:ext cx="5701005" cy="59809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346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Некоторые правила: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01216" y="2121408"/>
            <a:ext cx="11448662" cy="4050792"/>
          </a:xfrm>
        </p:spPr>
        <p:txBody>
          <a:bodyPr>
            <a:noAutofit/>
          </a:bodyPr>
          <a:lstStyle/>
          <a:p>
            <a:r>
              <a:rPr lang="ru-RU" sz="3000" dirty="0"/>
              <a:t>Все буквы пишем сверху вниз;</a:t>
            </a:r>
          </a:p>
          <a:p>
            <a:r>
              <a:rPr lang="ru-RU" sz="3000" dirty="0"/>
              <a:t>Необходимо соблюдать интервал между буквами;</a:t>
            </a:r>
          </a:p>
          <a:p>
            <a:r>
              <a:rPr lang="ru-RU" sz="3000" dirty="0"/>
              <a:t>Высота букв должна быть </a:t>
            </a:r>
            <a:r>
              <a:rPr lang="ru-RU" sz="3000" dirty="0" smtClean="0"/>
              <a:t>одинаковой;</a:t>
            </a:r>
          </a:p>
          <a:p>
            <a:r>
              <a:rPr lang="ru-RU" sz="3000" dirty="0" smtClean="0"/>
              <a:t>Звук (слышим, произносим). Буква (видим, пишем), читаем.</a:t>
            </a:r>
            <a:endParaRPr lang="ru-RU" sz="3000" dirty="0"/>
          </a:p>
          <a:p>
            <a:endParaRPr lang="ru-RU" sz="3000" dirty="0"/>
          </a:p>
          <a:p>
            <a:endParaRPr lang="ru-RU" sz="3000" dirty="0"/>
          </a:p>
          <a:p>
            <a:r>
              <a:rPr lang="ru-RU" sz="3000" dirty="0"/>
              <a:t>Все задания выполняются карандашом.</a:t>
            </a:r>
          </a:p>
        </p:txBody>
      </p:sp>
    </p:spTree>
    <p:extLst>
      <p:ext uri="{BB962C8B-B14F-4D97-AF65-F5344CB8AC3E}">
        <p14:creationId xmlns:p14="http://schemas.microsoft.com/office/powerpoint/2010/main" val="36923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410548" y="298581"/>
            <a:ext cx="11476652" cy="623284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для родителей по развитию читательского интереса: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Прививайте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ребенку интерес к чтению с раннего детства. </a:t>
            </a:r>
            <a:r>
              <a:rPr lang="ru-RU" sz="2400" dirty="0" smtClean="0"/>
              <a:t>Например, чаще читайте детям вслух.</a:t>
            </a:r>
            <a:endParaRPr lang="en-US" sz="2400" dirty="0" smtClean="0"/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Покупая книги, выбирайте яркие по оформлению и интересные по содержанию.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Систематически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читайте ребенку. Это сформирует у него привычку ежедневного общения с книгой.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Обсуждайте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прочитанную детскую книгу среди членов своей семьи.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 читаете ребенку книгу, старайтесь прервать чтение на самом увлекательном эпизоде.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Вспоминая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ребенком содержание ранее прочитанного, намеренно его искажайте, чтобы проверить, как он запомнил прочитанный текст.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Рекомендуйте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ребенку книги своего детства, делитесь своими детскими впечатлениями от чтения той или иной книги, сопоставляйте ваши и его впечатления.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Устраивайте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дома дискуссии по прочитанным книгам.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Покупайте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возможности книги полюбившихся ребенку авторов, собирайте его личную библиотеку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smtClean="0"/>
              <a:t>Читайте </a:t>
            </a:r>
            <a:r>
              <a:rPr lang="ru-RU" sz="2400" dirty="0"/>
              <a:t>детям волшебные сказки.</a:t>
            </a:r>
          </a:p>
          <a:p>
            <a:pPr marL="457200" indent="-457200" algn="just">
              <a:buFont typeface="+mj-lt"/>
              <a:buAutoNum type="arabicPeriod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87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21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" b="1799"/>
          <a:stretch/>
        </p:blipFill>
        <p:spPr>
          <a:xfrm>
            <a:off x="1870959" y="203278"/>
            <a:ext cx="8629568" cy="6355793"/>
          </a:xfrm>
        </p:spPr>
      </p:pic>
    </p:spTree>
    <p:extLst>
      <p:ext uri="{BB962C8B-B14F-4D97-AF65-F5344CB8AC3E}">
        <p14:creationId xmlns:p14="http://schemas.microsoft.com/office/powerpoint/2010/main" val="65447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" y="186053"/>
            <a:ext cx="12192000" cy="653703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/>
              <a:t>Фонематический слух и восприятие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82555" y="1007706"/>
            <a:ext cx="11430000" cy="5439747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ru-RU" sz="2400" dirty="0"/>
              <a:t> 	</a:t>
            </a:r>
            <a:r>
              <a:rPr lang="ru-RU" sz="2400" b="1" dirty="0"/>
              <a:t>Фонематический слух</a:t>
            </a:r>
            <a:r>
              <a:rPr lang="ru-RU" sz="2400" dirty="0"/>
              <a:t> – это способность человека  слышать и различать речевые  звуки, составляющие звуковую оболочку слова. В возрастной норме у ребёнка эта способность спонтанно бывает развита к 1году 7 мес.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ru-RU" sz="2400" dirty="0"/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2400" dirty="0"/>
              <a:t>	</a:t>
            </a:r>
            <a:r>
              <a:rPr lang="ru-RU" sz="2400" b="1" dirty="0"/>
              <a:t>Фонематическое восприятие </a:t>
            </a:r>
            <a:r>
              <a:rPr lang="ru-RU" sz="2400" dirty="0"/>
              <a:t>– это навык различать звуки речи и определять звуковой состав слова, который формируется в процессе обучения(даже у детей с возрастной нормой). Заключается в умении осознавать звуковую структуру слова.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930" y="4019550"/>
            <a:ext cx="4267200" cy="283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061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60" y="1209626"/>
            <a:ext cx="11867119" cy="564837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494893"/>
          </a:xfrm>
        </p:spPr>
        <p:txBody>
          <a:bodyPr>
            <a:noAutofit/>
          </a:bodyPr>
          <a:lstStyle/>
          <a:p>
            <a:pPr algn="ctr"/>
            <a:r>
              <a:rPr lang="ru-RU" sz="7200" b="1" dirty="0"/>
              <a:t>С                                        Ш</a:t>
            </a:r>
          </a:p>
        </p:txBody>
      </p:sp>
    </p:spTree>
    <p:extLst>
      <p:ext uri="{BB962C8B-B14F-4D97-AF65-F5344CB8AC3E}">
        <p14:creationId xmlns:p14="http://schemas.microsoft.com/office/powerpoint/2010/main" val="1962180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7E78B3-255F-4409-8E5F-E4F9232ED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1"/>
            <a:ext cx="10058400" cy="4647205"/>
          </a:xfrm>
        </p:spPr>
        <p:txBody>
          <a:bodyPr>
            <a:normAutofit/>
          </a:bodyPr>
          <a:lstStyle/>
          <a:p>
            <a:pPr algn="just"/>
            <a:r>
              <a:rPr lang="ru-RU" sz="4800" b="1" dirty="0" smtClean="0"/>
              <a:t>Паронимы</a:t>
            </a:r>
            <a:r>
              <a:rPr lang="ru-RU" sz="3600" b="1" dirty="0" smtClean="0"/>
              <a:t> </a:t>
            </a:r>
            <a:br>
              <a:rPr lang="ru-RU" sz="3600" b="1" dirty="0" smtClean="0"/>
            </a:br>
            <a:r>
              <a:rPr lang="ru-RU" sz="2800" b="1" dirty="0" smtClean="0"/>
              <a:t>-</a:t>
            </a:r>
            <a:r>
              <a:rPr lang="ru-RU" sz="2800" dirty="0" smtClean="0"/>
              <a:t>Паронимы </a:t>
            </a:r>
            <a:r>
              <a:rPr lang="ru-RU" sz="2800" dirty="0"/>
              <a:t>(гр. </a:t>
            </a:r>
            <a:r>
              <a:rPr lang="ru-RU" sz="2800" i="1" dirty="0" err="1"/>
              <a:t>para</a:t>
            </a:r>
            <a:r>
              <a:rPr lang="ru-RU" sz="2800" dirty="0"/>
              <a:t> - возле + </a:t>
            </a:r>
            <a:r>
              <a:rPr lang="ru-RU" sz="2800" i="1" dirty="0" err="1"/>
              <a:t>onima</a:t>
            </a:r>
            <a:r>
              <a:rPr lang="ru-RU" sz="2800" dirty="0"/>
              <a:t> - имя) - это однокорневые слова, близкие по звучанию, но не совпадающие в значениях: </a:t>
            </a:r>
            <a:r>
              <a:rPr lang="ru-RU" sz="2800" i="1" dirty="0"/>
              <a:t>подпись - роспись, одеть - надеть, главный - заглавный</a:t>
            </a:r>
            <a:r>
              <a:rPr lang="ru-RU" sz="2800" dirty="0"/>
              <a:t>. 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>*</a:t>
            </a:r>
            <a:r>
              <a:rPr lang="ru-RU" sz="1800" dirty="0" smtClean="0"/>
              <a:t>завал-завял</a:t>
            </a:r>
            <a:r>
              <a:rPr lang="ru-RU" sz="1800" dirty="0"/>
              <a:t>, кубок-кубик, стиль-штиль.</a:t>
            </a:r>
            <a:endParaRPr lang="ru-RU" sz="1000" b="1" dirty="0"/>
          </a:p>
        </p:txBody>
      </p:sp>
    </p:spTree>
    <p:extLst>
      <p:ext uri="{BB962C8B-B14F-4D97-AF65-F5344CB8AC3E}">
        <p14:creationId xmlns:p14="http://schemas.microsoft.com/office/powerpoint/2010/main" val="3005931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075" y="-527708"/>
            <a:ext cx="7744407" cy="4568556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8345002"/>
              </p:ext>
            </p:extLst>
          </p:nvPr>
        </p:nvGraphicFramePr>
        <p:xfrm>
          <a:off x="2265266" y="3313576"/>
          <a:ext cx="7849119" cy="20888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6373">
                  <a:extLst>
                    <a:ext uri="{9D8B030D-6E8A-4147-A177-3AD203B41FA5}">
                      <a16:colId xmlns:a16="http://schemas.microsoft.com/office/drawing/2014/main" val="1694419755"/>
                    </a:ext>
                  </a:extLst>
                </a:gridCol>
                <a:gridCol w="2616373">
                  <a:extLst>
                    <a:ext uri="{9D8B030D-6E8A-4147-A177-3AD203B41FA5}">
                      <a16:colId xmlns:a16="http://schemas.microsoft.com/office/drawing/2014/main" val="447803639"/>
                    </a:ext>
                  </a:extLst>
                </a:gridCol>
                <a:gridCol w="2616373">
                  <a:extLst>
                    <a:ext uri="{9D8B030D-6E8A-4147-A177-3AD203B41FA5}">
                      <a16:colId xmlns:a16="http://schemas.microsoft.com/office/drawing/2014/main" val="651064522"/>
                    </a:ext>
                  </a:extLst>
                </a:gridCol>
              </a:tblGrid>
              <a:tr h="208884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55299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7629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8" y="484631"/>
            <a:ext cx="10058400" cy="5423799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Гирлянда</a:t>
            </a:r>
            <a:br>
              <a:rPr lang="ru-RU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ru-RU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зоопарк</a:t>
            </a:r>
            <a:br>
              <a:rPr lang="ru-RU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ru-RU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алея</a:t>
            </a:r>
            <a:br>
              <a:rPr lang="ru-RU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ru-RU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аэропорт</a:t>
            </a:r>
            <a:br>
              <a:rPr lang="ru-RU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ru-RU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аудиоаппаратура</a:t>
            </a:r>
          </a:p>
        </p:txBody>
      </p:sp>
      <p:sp>
        <p:nvSpPr>
          <p:cNvPr id="3" name="Овал 2"/>
          <p:cNvSpPr/>
          <p:nvPr/>
        </p:nvSpPr>
        <p:spPr>
          <a:xfrm>
            <a:off x="7948246" y="263568"/>
            <a:ext cx="1055077" cy="94223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200" dirty="0"/>
              <a:t>3</a:t>
            </a:r>
          </a:p>
        </p:txBody>
      </p:sp>
      <p:sp>
        <p:nvSpPr>
          <p:cNvPr id="4" name="Овал 3"/>
          <p:cNvSpPr/>
          <p:nvPr/>
        </p:nvSpPr>
        <p:spPr>
          <a:xfrm>
            <a:off x="7759002" y="1479418"/>
            <a:ext cx="1055077" cy="94223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200" dirty="0"/>
              <a:t>3</a:t>
            </a:r>
          </a:p>
        </p:txBody>
      </p:sp>
      <p:sp>
        <p:nvSpPr>
          <p:cNvPr id="5" name="Овал 4"/>
          <p:cNvSpPr/>
          <p:nvPr/>
        </p:nvSpPr>
        <p:spPr>
          <a:xfrm>
            <a:off x="7095811" y="2814289"/>
            <a:ext cx="1055077" cy="94223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200" dirty="0"/>
              <a:t>3</a:t>
            </a:r>
          </a:p>
        </p:txBody>
      </p:sp>
      <p:sp>
        <p:nvSpPr>
          <p:cNvPr id="6" name="Овал 5"/>
          <p:cNvSpPr/>
          <p:nvPr/>
        </p:nvSpPr>
        <p:spPr>
          <a:xfrm>
            <a:off x="8008536" y="4149160"/>
            <a:ext cx="1055077" cy="94223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200" dirty="0"/>
              <a:t>4</a:t>
            </a:r>
          </a:p>
        </p:txBody>
      </p:sp>
      <p:sp>
        <p:nvSpPr>
          <p:cNvPr id="7" name="Овал 6"/>
          <p:cNvSpPr/>
          <p:nvPr/>
        </p:nvSpPr>
        <p:spPr>
          <a:xfrm>
            <a:off x="9103806" y="5279371"/>
            <a:ext cx="1055077" cy="94223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200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629432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496832" y="3302008"/>
            <a:ext cx="7933475" cy="16238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8800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Снежинка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3902153"/>
              </p:ext>
            </p:extLst>
          </p:nvPr>
        </p:nvGraphicFramePr>
        <p:xfrm>
          <a:off x="3642843" y="4668669"/>
          <a:ext cx="5134704" cy="8500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1838">
                  <a:extLst>
                    <a:ext uri="{9D8B030D-6E8A-4147-A177-3AD203B41FA5}">
                      <a16:colId xmlns:a16="http://schemas.microsoft.com/office/drawing/2014/main" val="2565376952"/>
                    </a:ext>
                  </a:extLst>
                </a:gridCol>
                <a:gridCol w="641838">
                  <a:extLst>
                    <a:ext uri="{9D8B030D-6E8A-4147-A177-3AD203B41FA5}">
                      <a16:colId xmlns:a16="http://schemas.microsoft.com/office/drawing/2014/main" val="819205595"/>
                    </a:ext>
                  </a:extLst>
                </a:gridCol>
                <a:gridCol w="641838">
                  <a:extLst>
                    <a:ext uri="{9D8B030D-6E8A-4147-A177-3AD203B41FA5}">
                      <a16:colId xmlns:a16="http://schemas.microsoft.com/office/drawing/2014/main" val="64827730"/>
                    </a:ext>
                  </a:extLst>
                </a:gridCol>
                <a:gridCol w="641838">
                  <a:extLst>
                    <a:ext uri="{9D8B030D-6E8A-4147-A177-3AD203B41FA5}">
                      <a16:colId xmlns:a16="http://schemas.microsoft.com/office/drawing/2014/main" val="1438159045"/>
                    </a:ext>
                  </a:extLst>
                </a:gridCol>
                <a:gridCol w="641838">
                  <a:extLst>
                    <a:ext uri="{9D8B030D-6E8A-4147-A177-3AD203B41FA5}">
                      <a16:colId xmlns:a16="http://schemas.microsoft.com/office/drawing/2014/main" val="1683442626"/>
                    </a:ext>
                  </a:extLst>
                </a:gridCol>
                <a:gridCol w="641838">
                  <a:extLst>
                    <a:ext uri="{9D8B030D-6E8A-4147-A177-3AD203B41FA5}">
                      <a16:colId xmlns:a16="http://schemas.microsoft.com/office/drawing/2014/main" val="3807285794"/>
                    </a:ext>
                  </a:extLst>
                </a:gridCol>
                <a:gridCol w="641838">
                  <a:extLst>
                    <a:ext uri="{9D8B030D-6E8A-4147-A177-3AD203B41FA5}">
                      <a16:colId xmlns:a16="http://schemas.microsoft.com/office/drawing/2014/main" val="2764210201"/>
                    </a:ext>
                  </a:extLst>
                </a:gridCol>
                <a:gridCol w="641838">
                  <a:extLst>
                    <a:ext uri="{9D8B030D-6E8A-4147-A177-3AD203B41FA5}">
                      <a16:colId xmlns:a16="http://schemas.microsoft.com/office/drawing/2014/main" val="1134089764"/>
                    </a:ext>
                  </a:extLst>
                </a:gridCol>
              </a:tblGrid>
              <a:tr h="85003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5657940"/>
                  </a:ext>
                </a:extLst>
              </a:tr>
            </a:tbl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>
          <a:xfrm>
            <a:off x="3496833" y="353768"/>
            <a:ext cx="7933475" cy="16238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8800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Каникулы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0778648"/>
              </p:ext>
            </p:extLst>
          </p:nvPr>
        </p:nvGraphicFramePr>
        <p:xfrm>
          <a:off x="3598991" y="1808831"/>
          <a:ext cx="5134704" cy="8500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1838">
                  <a:extLst>
                    <a:ext uri="{9D8B030D-6E8A-4147-A177-3AD203B41FA5}">
                      <a16:colId xmlns:a16="http://schemas.microsoft.com/office/drawing/2014/main" val="2565376952"/>
                    </a:ext>
                  </a:extLst>
                </a:gridCol>
                <a:gridCol w="641838">
                  <a:extLst>
                    <a:ext uri="{9D8B030D-6E8A-4147-A177-3AD203B41FA5}">
                      <a16:colId xmlns:a16="http://schemas.microsoft.com/office/drawing/2014/main" val="819205595"/>
                    </a:ext>
                  </a:extLst>
                </a:gridCol>
                <a:gridCol w="641838">
                  <a:extLst>
                    <a:ext uri="{9D8B030D-6E8A-4147-A177-3AD203B41FA5}">
                      <a16:colId xmlns:a16="http://schemas.microsoft.com/office/drawing/2014/main" val="64827730"/>
                    </a:ext>
                  </a:extLst>
                </a:gridCol>
                <a:gridCol w="641838">
                  <a:extLst>
                    <a:ext uri="{9D8B030D-6E8A-4147-A177-3AD203B41FA5}">
                      <a16:colId xmlns:a16="http://schemas.microsoft.com/office/drawing/2014/main" val="1438159045"/>
                    </a:ext>
                  </a:extLst>
                </a:gridCol>
                <a:gridCol w="641838">
                  <a:extLst>
                    <a:ext uri="{9D8B030D-6E8A-4147-A177-3AD203B41FA5}">
                      <a16:colId xmlns:a16="http://schemas.microsoft.com/office/drawing/2014/main" val="1683442626"/>
                    </a:ext>
                  </a:extLst>
                </a:gridCol>
                <a:gridCol w="641838">
                  <a:extLst>
                    <a:ext uri="{9D8B030D-6E8A-4147-A177-3AD203B41FA5}">
                      <a16:colId xmlns:a16="http://schemas.microsoft.com/office/drawing/2014/main" val="3807285794"/>
                    </a:ext>
                  </a:extLst>
                </a:gridCol>
                <a:gridCol w="641838">
                  <a:extLst>
                    <a:ext uri="{9D8B030D-6E8A-4147-A177-3AD203B41FA5}">
                      <a16:colId xmlns:a16="http://schemas.microsoft.com/office/drawing/2014/main" val="2764210201"/>
                    </a:ext>
                  </a:extLst>
                </a:gridCol>
                <a:gridCol w="641838">
                  <a:extLst>
                    <a:ext uri="{9D8B030D-6E8A-4147-A177-3AD203B41FA5}">
                      <a16:colId xmlns:a16="http://schemas.microsoft.com/office/drawing/2014/main" val="1134089764"/>
                    </a:ext>
                  </a:extLst>
                </a:gridCol>
              </a:tblGrid>
              <a:tr h="85003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56579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99577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3125043" y="3482878"/>
            <a:ext cx="7933475" cy="16238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8800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Снежинка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1881080"/>
              </p:ext>
            </p:extLst>
          </p:nvPr>
        </p:nvGraphicFramePr>
        <p:xfrm>
          <a:off x="3271054" y="4849539"/>
          <a:ext cx="5134704" cy="8500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1838">
                  <a:extLst>
                    <a:ext uri="{9D8B030D-6E8A-4147-A177-3AD203B41FA5}">
                      <a16:colId xmlns:a16="http://schemas.microsoft.com/office/drawing/2014/main" val="2565376952"/>
                    </a:ext>
                  </a:extLst>
                </a:gridCol>
                <a:gridCol w="641838">
                  <a:extLst>
                    <a:ext uri="{9D8B030D-6E8A-4147-A177-3AD203B41FA5}">
                      <a16:colId xmlns:a16="http://schemas.microsoft.com/office/drawing/2014/main" val="819205595"/>
                    </a:ext>
                  </a:extLst>
                </a:gridCol>
                <a:gridCol w="641838">
                  <a:extLst>
                    <a:ext uri="{9D8B030D-6E8A-4147-A177-3AD203B41FA5}">
                      <a16:colId xmlns:a16="http://schemas.microsoft.com/office/drawing/2014/main" val="64827730"/>
                    </a:ext>
                  </a:extLst>
                </a:gridCol>
                <a:gridCol w="641838">
                  <a:extLst>
                    <a:ext uri="{9D8B030D-6E8A-4147-A177-3AD203B41FA5}">
                      <a16:colId xmlns:a16="http://schemas.microsoft.com/office/drawing/2014/main" val="1438159045"/>
                    </a:ext>
                  </a:extLst>
                </a:gridCol>
                <a:gridCol w="641838">
                  <a:extLst>
                    <a:ext uri="{9D8B030D-6E8A-4147-A177-3AD203B41FA5}">
                      <a16:colId xmlns:a16="http://schemas.microsoft.com/office/drawing/2014/main" val="1683442626"/>
                    </a:ext>
                  </a:extLst>
                </a:gridCol>
                <a:gridCol w="641838">
                  <a:extLst>
                    <a:ext uri="{9D8B030D-6E8A-4147-A177-3AD203B41FA5}">
                      <a16:colId xmlns:a16="http://schemas.microsoft.com/office/drawing/2014/main" val="3807285794"/>
                    </a:ext>
                  </a:extLst>
                </a:gridCol>
                <a:gridCol w="641838">
                  <a:extLst>
                    <a:ext uri="{9D8B030D-6E8A-4147-A177-3AD203B41FA5}">
                      <a16:colId xmlns:a16="http://schemas.microsoft.com/office/drawing/2014/main" val="2764210201"/>
                    </a:ext>
                  </a:extLst>
                </a:gridCol>
                <a:gridCol w="641838">
                  <a:extLst>
                    <a:ext uri="{9D8B030D-6E8A-4147-A177-3AD203B41FA5}">
                      <a16:colId xmlns:a16="http://schemas.microsoft.com/office/drawing/2014/main" val="1134089764"/>
                    </a:ext>
                  </a:extLst>
                </a:gridCol>
              </a:tblGrid>
              <a:tr h="85003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5657940"/>
                  </a:ext>
                </a:extLst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3125044" y="534638"/>
            <a:ext cx="7933475" cy="16238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8800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Каникулы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2326030"/>
              </p:ext>
            </p:extLst>
          </p:nvPr>
        </p:nvGraphicFramePr>
        <p:xfrm>
          <a:off x="3227202" y="1989701"/>
          <a:ext cx="5134704" cy="8500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1838">
                  <a:extLst>
                    <a:ext uri="{9D8B030D-6E8A-4147-A177-3AD203B41FA5}">
                      <a16:colId xmlns:a16="http://schemas.microsoft.com/office/drawing/2014/main" val="2565376952"/>
                    </a:ext>
                  </a:extLst>
                </a:gridCol>
                <a:gridCol w="641838">
                  <a:extLst>
                    <a:ext uri="{9D8B030D-6E8A-4147-A177-3AD203B41FA5}">
                      <a16:colId xmlns:a16="http://schemas.microsoft.com/office/drawing/2014/main" val="819205595"/>
                    </a:ext>
                  </a:extLst>
                </a:gridCol>
                <a:gridCol w="641838">
                  <a:extLst>
                    <a:ext uri="{9D8B030D-6E8A-4147-A177-3AD203B41FA5}">
                      <a16:colId xmlns:a16="http://schemas.microsoft.com/office/drawing/2014/main" val="64827730"/>
                    </a:ext>
                  </a:extLst>
                </a:gridCol>
                <a:gridCol w="641838">
                  <a:extLst>
                    <a:ext uri="{9D8B030D-6E8A-4147-A177-3AD203B41FA5}">
                      <a16:colId xmlns:a16="http://schemas.microsoft.com/office/drawing/2014/main" val="1438159045"/>
                    </a:ext>
                  </a:extLst>
                </a:gridCol>
                <a:gridCol w="641838">
                  <a:extLst>
                    <a:ext uri="{9D8B030D-6E8A-4147-A177-3AD203B41FA5}">
                      <a16:colId xmlns:a16="http://schemas.microsoft.com/office/drawing/2014/main" val="1683442626"/>
                    </a:ext>
                  </a:extLst>
                </a:gridCol>
                <a:gridCol w="641838">
                  <a:extLst>
                    <a:ext uri="{9D8B030D-6E8A-4147-A177-3AD203B41FA5}">
                      <a16:colId xmlns:a16="http://schemas.microsoft.com/office/drawing/2014/main" val="3807285794"/>
                    </a:ext>
                  </a:extLst>
                </a:gridCol>
                <a:gridCol w="641838">
                  <a:extLst>
                    <a:ext uri="{9D8B030D-6E8A-4147-A177-3AD203B41FA5}">
                      <a16:colId xmlns:a16="http://schemas.microsoft.com/office/drawing/2014/main" val="2764210201"/>
                    </a:ext>
                  </a:extLst>
                </a:gridCol>
                <a:gridCol w="641838">
                  <a:extLst>
                    <a:ext uri="{9D8B030D-6E8A-4147-A177-3AD203B41FA5}">
                      <a16:colId xmlns:a16="http://schemas.microsoft.com/office/drawing/2014/main" val="1134089764"/>
                    </a:ext>
                  </a:extLst>
                </a:gridCol>
              </a:tblGrid>
              <a:tr h="85003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56579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5170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887" y="0"/>
            <a:ext cx="48482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50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Дерево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Дерево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Дерево</Template>
  <TotalTime>425</TotalTime>
  <Words>210</Words>
  <Application>Microsoft Office PowerPoint</Application>
  <PresentationFormat>Широкоэкранный</PresentationFormat>
  <Paragraphs>39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Calibri</vt:lpstr>
      <vt:lpstr>Cambria</vt:lpstr>
      <vt:lpstr>Rockwell</vt:lpstr>
      <vt:lpstr>Rockwell Condensed</vt:lpstr>
      <vt:lpstr>Times New Roman</vt:lpstr>
      <vt:lpstr>Wingdings</vt:lpstr>
      <vt:lpstr>Дерево</vt:lpstr>
      <vt:lpstr>Мамина школа</vt:lpstr>
      <vt:lpstr>Фонематический слух и восприятие</vt:lpstr>
      <vt:lpstr>С                                        Ш</vt:lpstr>
      <vt:lpstr>Паронимы  -Паронимы (гр. para - возле + onima - имя) - это однокорневые слова, близкие по звучанию, но не совпадающие в значениях: подпись - роспись, одеть - надеть, главный - заглавный.   *завал-завял, кубок-кубик, стиль-штиль.</vt:lpstr>
      <vt:lpstr>Презентация PowerPoint</vt:lpstr>
      <vt:lpstr>Гирлянда зоопарк алея аэропорт аудиоаппаратура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Памятка для родителей Обучение детей грамоте   Задачи, которые решаются в процессе подготовки детей к обучению грамоте:    -  учить различать гласные и согласные звуки, упражнять в звуковом  анализе слов; - познакомить с соответствующими образами звуков – буквами (печатный шрифт); - познакомить со слоговым составом слов; - дать представление о предложении.   Звуковой анализ слов:   1. Называть гласные и согласные звуки, знать отличие в их произношении. 2. Придумывать слова, начинающиеся на гласный/согласный звук. 3. Различать твердые и мягкие согласные, придумывать слово с твердым согласным и мягким (замок- зебра). 4. Определять количество звуков в слове, их последовательность. Составлять схему слова, обозначая гласные звуки красным кружком, твердые согласные - синим, мягкие согласные – зеленым. 5. Определять место звука в слове: в начале, в середине, в конце слова ( звук м – машина, самокат, дом). Придумывать слова с заданным звуком в начале слова, в середине слова, в конце слова.    Слоговой состав слова:   1. Учить произносить слова по слогам, желательно с прямыми открытыми слогами (ма-ма, ма-ши-на). 2. Определять количество слогов в слове, называть слоги по порядку и в разбивку. 3. Придумывать слова с заданным количеством слогов.   </vt:lpstr>
      <vt:lpstr>Некоторые правила: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Мамина школа</dc:title>
  <dc:creator>Sovuniya</dc:creator>
  <cp:lastModifiedBy>Sovuniya</cp:lastModifiedBy>
  <cp:revision>34</cp:revision>
  <cp:lastPrinted>2019-12-06T06:23:56Z</cp:lastPrinted>
  <dcterms:created xsi:type="dcterms:W3CDTF">2019-12-04T09:45:19Z</dcterms:created>
  <dcterms:modified xsi:type="dcterms:W3CDTF">2019-12-06T12:58:52Z</dcterms:modified>
</cp:coreProperties>
</file>